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7" r:id="rId4"/>
    <p:sldId id="269" r:id="rId5"/>
    <p:sldId id="26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6" r:id="rId2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 Hoekstra (Xtreme Consulting Group Inc)" initials="" lastIdx="3" clrIdx="0"/>
  <p:cmAuthor id="1" name="Susan Harr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F7F7F"/>
    <a:srgbClr val="4D94CE"/>
    <a:srgbClr val="00488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7" autoAdjust="0"/>
    <p:restoredTop sz="95484" autoAdjust="0"/>
  </p:normalViewPr>
  <p:slideViewPr>
    <p:cSldViewPr>
      <p:cViewPr>
        <p:scale>
          <a:sx n="80" d="100"/>
          <a:sy n="80" d="100"/>
        </p:scale>
        <p:origin x="-490" y="134"/>
      </p:cViewPr>
      <p:guideLst>
        <p:guide orient="horz" pos="171"/>
        <p:guide pos="288"/>
      </p:guideLst>
    </p:cSldViewPr>
  </p:slideViewPr>
  <p:notesTextViewPr>
    <p:cViewPr>
      <p:scale>
        <a:sx n="1" d="1"/>
        <a:sy n="1" d="1"/>
      </p:scale>
      <p:origin x="0" y="0"/>
    </p:cViewPr>
  </p:notesTextViewPr>
  <p:notesViewPr>
    <p:cSldViewPr>
      <p:cViewPr>
        <p:scale>
          <a:sx n="180" d="100"/>
          <a:sy n="180" d="100"/>
        </p:scale>
        <p:origin x="-930" y="529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9B11AA-3B74-40C3-B4E6-D0E903060920}" type="datetimeFigureOut">
              <a:rPr lang="en-US"/>
              <a:pPr>
                <a:defRPr/>
              </a:pPr>
              <a:t>3/15/2012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CE2C5B-8D6C-4A90-BFBC-910C505562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1pPr>
    <a:lvl2pPr marL="4572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2pPr>
    <a:lvl3pPr marL="9144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3pPr>
    <a:lvl4pPr marL="13716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4pPr>
    <a:lvl5pPr marL="18288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B2615F-12B5-49A0-9DF8-C1D81C213A85}"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76E91A-4C37-4EE7-B31E-FCDA60FDAE5D}"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3AD624-DDA4-4173-805F-C6EE4AF625B2}"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109538"/>
            <a:ext cx="9144000" cy="6769100"/>
          </a:xfrm>
          <a:prstGeom prst="rect">
            <a:avLst/>
          </a:prstGeom>
          <a:noFill/>
          <a:ln w="9525">
            <a:noFill/>
            <a:miter lim="800000"/>
            <a:headEnd/>
            <a:tailEnd/>
          </a:ln>
        </p:spPr>
      </p:pic>
      <p:sp>
        <p:nvSpPr>
          <p:cNvPr id="4" name="TextBox 2"/>
          <p:cNvSpPr txBox="1"/>
          <p:nvPr userDrawn="1"/>
        </p:nvSpPr>
        <p:spPr>
          <a:xfrm>
            <a:off x="4953000" y="925513"/>
            <a:ext cx="3886200" cy="369887"/>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endParaRPr lang="en-US" dirty="0">
              <a:solidFill>
                <a:schemeClr val="bg1">
                  <a:lumMod val="50000"/>
                </a:schemeClr>
              </a:solidFill>
              <a:latin typeface="+mn-lt"/>
              <a:cs typeface="+mn-cs"/>
            </a:endParaRPr>
          </a:p>
        </p:txBody>
      </p:sp>
      <p:sp>
        <p:nvSpPr>
          <p:cNvPr id="2" name="Title 1"/>
          <p:cNvSpPr>
            <a:spLocks noGrp="1"/>
          </p:cNvSpPr>
          <p:nvPr>
            <p:ph type="ctrTitle"/>
          </p:nvPr>
        </p:nvSpPr>
        <p:spPr>
          <a:xfrm>
            <a:off x="533400" y="1600200"/>
            <a:ext cx="6281468" cy="2133600"/>
          </a:xfrm>
        </p:spPr>
        <p:txBody>
          <a:bodyPr anchor="t">
            <a:normAutofit/>
          </a:bodyPr>
          <a:lstStyle>
            <a:lvl1pPr>
              <a:defRPr sz="7000">
                <a:solidFill>
                  <a:srgbClr val="004881"/>
                </a:solidFill>
                <a:latin typeface="Segoe UI Light" pitchFamily="34"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59B35EB-28E9-45B6-A49F-D1ABE2EDE97F}"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19ED14-4B8F-49E6-81EB-4A3F6BD8D7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DFC526-C0AD-423A-B044-D07FAB8A450A}"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68C097-1A26-4AA8-A176-ABACF1771C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p:cNvSpPr txBox="1"/>
          <p:nvPr userDrawn="1"/>
        </p:nvSpPr>
        <p:spPr>
          <a:xfrm>
            <a:off x="152400" y="6096000"/>
            <a:ext cx="3886200" cy="369888"/>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endParaRPr lang="en-US" dirty="0">
              <a:solidFill>
                <a:schemeClr val="bg1">
                  <a:lumMod val="50000"/>
                </a:schemeClr>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600"/>
              </a:spcAft>
              <a:buSzPct val="75000"/>
              <a:defRPr sz="25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5B4F68-92EE-4F44-89A3-424BDEA75BA0}" type="datetimeFigureOut">
              <a:rPr lang="en-US"/>
              <a:pPr>
                <a:defRPr/>
              </a:pPr>
              <a:t>3/15/2012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B3CE9F1-5C3D-49A5-8503-0E52828740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18A7C1-5550-435E-A70B-94693E2B42F7}"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9F595A-E75B-4E9F-B2F3-6B4594E388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5F9383-88D2-4E70-82E4-8D9BA2C00E69}"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4D169D-52FE-4354-AB6E-BC92F45894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F615B4-5295-497B-9E0D-BC3917A188D8}" type="datetimeFigureOut">
              <a:rPr lang="en-US"/>
              <a:pPr>
                <a:defRPr/>
              </a:pPr>
              <a:t>3/15/2012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D1BD06-BD13-4BBE-80BB-C3FC28A710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0B0E0A-2B18-4358-A563-45580DFBA7FF}" type="datetimeFigureOut">
              <a:rPr lang="en-US"/>
              <a:pPr>
                <a:defRPr/>
              </a:pPr>
              <a:t>3/15/2012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2AF8C0-89EA-45E0-8B85-B28144582D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4CE018-13C1-4AE7-8E81-FCF2E6338684}" type="datetimeFigureOut">
              <a:rPr lang="en-US"/>
              <a:pPr>
                <a:defRPr/>
              </a:pPr>
              <a:t>3/15/2012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954BF4-4105-4BE9-AB2B-DF812343CD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373CEA-4781-46C3-A563-15008163BF20}"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D1E58B-FA2C-496D-9866-710E60BF9C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2ADED6-8615-453B-9284-8C03D3BA1867}"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BB1F56-AC07-465C-A893-573624F88A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srcRect/>
          <a:stretch>
            <a:fillRect/>
          </a:stretch>
        </p:blipFill>
        <p:spPr bwMode="auto">
          <a:xfrm>
            <a:off x="0" y="103188"/>
            <a:ext cx="9144000" cy="67548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fontAlgn="base">
        <a:spcBef>
          <a:spcPct val="0"/>
        </a:spcBef>
        <a:spcAft>
          <a:spcPct val="0"/>
        </a:spcAft>
        <a:defRPr sz="3200" kern="1200">
          <a:solidFill>
            <a:srgbClr val="7F7F7F"/>
          </a:solidFill>
          <a:latin typeface="Segoe UI Semibold" pitchFamily="34" charset="0"/>
          <a:ea typeface="+mj-ea"/>
          <a:cs typeface="+mj-cs"/>
        </a:defRPr>
      </a:lvl1pPr>
      <a:lvl2pPr algn="l" rtl="0" fontAlgn="base">
        <a:spcBef>
          <a:spcPct val="0"/>
        </a:spcBef>
        <a:spcAft>
          <a:spcPct val="0"/>
        </a:spcAft>
        <a:defRPr sz="3200">
          <a:solidFill>
            <a:srgbClr val="7F7F7F"/>
          </a:solidFill>
          <a:latin typeface="Segoe UI Semibold" pitchFamily="34" charset="0"/>
        </a:defRPr>
      </a:lvl2pPr>
      <a:lvl3pPr algn="l" rtl="0" fontAlgn="base">
        <a:spcBef>
          <a:spcPct val="0"/>
        </a:spcBef>
        <a:spcAft>
          <a:spcPct val="0"/>
        </a:spcAft>
        <a:defRPr sz="3200">
          <a:solidFill>
            <a:srgbClr val="7F7F7F"/>
          </a:solidFill>
          <a:latin typeface="Segoe UI Semibold" pitchFamily="34" charset="0"/>
        </a:defRPr>
      </a:lvl3pPr>
      <a:lvl4pPr algn="l" rtl="0" fontAlgn="base">
        <a:spcBef>
          <a:spcPct val="0"/>
        </a:spcBef>
        <a:spcAft>
          <a:spcPct val="0"/>
        </a:spcAft>
        <a:defRPr sz="3200">
          <a:solidFill>
            <a:srgbClr val="7F7F7F"/>
          </a:solidFill>
          <a:latin typeface="Segoe UI Semibold" pitchFamily="34" charset="0"/>
        </a:defRPr>
      </a:lvl4pPr>
      <a:lvl5pPr algn="l" rtl="0" fontAlgn="base">
        <a:spcBef>
          <a:spcPct val="0"/>
        </a:spcBef>
        <a:spcAft>
          <a:spcPct val="0"/>
        </a:spcAft>
        <a:defRPr sz="3200">
          <a:solidFill>
            <a:srgbClr val="7F7F7F"/>
          </a:solidFill>
          <a:latin typeface="Segoe UI Semibold" pitchFamily="34" charset="0"/>
        </a:defRPr>
      </a:lvl5pPr>
      <a:lvl6pPr marL="457200" algn="l" rtl="0" fontAlgn="base">
        <a:spcBef>
          <a:spcPct val="0"/>
        </a:spcBef>
        <a:spcAft>
          <a:spcPct val="0"/>
        </a:spcAft>
        <a:defRPr sz="3200">
          <a:solidFill>
            <a:srgbClr val="7F7F7F"/>
          </a:solidFill>
          <a:latin typeface="Segoe UI Semibold" pitchFamily="34" charset="0"/>
        </a:defRPr>
      </a:lvl6pPr>
      <a:lvl7pPr marL="914400" algn="l" rtl="0" fontAlgn="base">
        <a:spcBef>
          <a:spcPct val="0"/>
        </a:spcBef>
        <a:spcAft>
          <a:spcPct val="0"/>
        </a:spcAft>
        <a:defRPr sz="3200">
          <a:solidFill>
            <a:srgbClr val="7F7F7F"/>
          </a:solidFill>
          <a:latin typeface="Segoe UI Semibold" pitchFamily="34" charset="0"/>
        </a:defRPr>
      </a:lvl7pPr>
      <a:lvl8pPr marL="1371600" algn="l" rtl="0" fontAlgn="base">
        <a:spcBef>
          <a:spcPct val="0"/>
        </a:spcBef>
        <a:spcAft>
          <a:spcPct val="0"/>
        </a:spcAft>
        <a:defRPr sz="3200">
          <a:solidFill>
            <a:srgbClr val="7F7F7F"/>
          </a:solidFill>
          <a:latin typeface="Segoe UI Semibold" pitchFamily="34" charset="0"/>
        </a:defRPr>
      </a:lvl8pPr>
      <a:lvl9pPr marL="1828800" algn="l" rtl="0" fontAlgn="base">
        <a:spcBef>
          <a:spcPct val="0"/>
        </a:spcBef>
        <a:spcAft>
          <a:spcPct val="0"/>
        </a:spcAft>
        <a:defRPr sz="3200">
          <a:solidFill>
            <a:srgbClr val="7F7F7F"/>
          </a:solidFill>
          <a:latin typeface="Segoe UI Semibold" pitchFamily="34" charset="0"/>
        </a:defRPr>
      </a:lvl9pPr>
    </p:titleStyle>
    <p:bodyStyle>
      <a:lvl1pPr marL="342900" indent="-342900" algn="l" rtl="0" fontAlgn="base">
        <a:spcBef>
          <a:spcPct val="20000"/>
        </a:spcBef>
        <a:spcAft>
          <a:spcPct val="0"/>
        </a:spcAft>
        <a:buFont typeface="Arial" charset="0"/>
        <a:buChar char="•"/>
        <a:defRPr sz="3200" kern="1200">
          <a:solidFill>
            <a:srgbClr val="7F7F7F"/>
          </a:solidFill>
          <a:latin typeface="Segoe UI Light" pitchFamily="34" charset="0"/>
          <a:ea typeface="+mn-ea"/>
          <a:cs typeface="+mn-cs"/>
        </a:defRPr>
      </a:lvl1pPr>
      <a:lvl2pPr marL="742950" indent="-285750" algn="l" rtl="0" fontAlgn="base">
        <a:spcBef>
          <a:spcPct val="20000"/>
        </a:spcBef>
        <a:spcAft>
          <a:spcPct val="0"/>
        </a:spcAft>
        <a:buFont typeface="Arial" charset="0"/>
        <a:buChar char="–"/>
        <a:defRPr sz="2800" kern="1200">
          <a:solidFill>
            <a:srgbClr val="7F7F7F"/>
          </a:solidFill>
          <a:latin typeface="Segoe UI Light" pitchFamily="34" charset="0"/>
          <a:ea typeface="+mn-ea"/>
          <a:cs typeface="+mn-cs"/>
        </a:defRPr>
      </a:lvl2pPr>
      <a:lvl3pPr marL="1143000" indent="-228600" algn="l" rtl="0" fontAlgn="base">
        <a:spcBef>
          <a:spcPct val="20000"/>
        </a:spcBef>
        <a:spcAft>
          <a:spcPct val="0"/>
        </a:spcAft>
        <a:buFont typeface="Arial" charset="0"/>
        <a:buChar char="•"/>
        <a:defRPr sz="2400" kern="1200">
          <a:solidFill>
            <a:srgbClr val="7F7F7F"/>
          </a:solidFill>
          <a:latin typeface="Segoe UI Light" pitchFamily="34" charset="0"/>
          <a:ea typeface="+mn-ea"/>
          <a:cs typeface="+mn-cs"/>
        </a:defRPr>
      </a:lvl3pPr>
      <a:lvl4pPr marL="1600200" indent="-228600" algn="l" rtl="0" fontAlgn="base">
        <a:spcBef>
          <a:spcPct val="20000"/>
        </a:spcBef>
        <a:spcAft>
          <a:spcPct val="0"/>
        </a:spcAft>
        <a:buFont typeface="Arial" charset="0"/>
        <a:buChar char="–"/>
        <a:defRPr sz="2000" kern="1200">
          <a:solidFill>
            <a:srgbClr val="7F7F7F"/>
          </a:solidFill>
          <a:latin typeface="Segoe UI Light" pitchFamily="34" charset="0"/>
          <a:ea typeface="+mn-ea"/>
          <a:cs typeface="+mn-cs"/>
        </a:defRPr>
      </a:lvl4pPr>
      <a:lvl5pPr marL="2057400" indent="-228600" algn="l" rtl="0" fontAlgn="base">
        <a:spcBef>
          <a:spcPct val="20000"/>
        </a:spcBef>
        <a:spcAft>
          <a:spcPct val="0"/>
        </a:spcAft>
        <a:buFont typeface="Arial" charset="0"/>
        <a:buChar char="»"/>
        <a:defRPr sz="2000" kern="1200">
          <a:solidFill>
            <a:srgbClr val="7F7F7F"/>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8305800" cy="1371600"/>
          </a:xfrm>
        </p:spPr>
        <p:txBody>
          <a:bodyPr rtlCol="0">
            <a:noAutofit/>
          </a:bodyPr>
          <a:lstStyle/>
          <a:p>
            <a:pPr fontAlgn="auto">
              <a:spcAft>
                <a:spcPts val="0"/>
              </a:spcAft>
              <a:defRPr/>
            </a:pPr>
            <a:r>
              <a:rPr lang="en-US" sz="2400" b="1" cap="all" dirty="0">
                <a:effectLst>
                  <a:outerShdw blurRad="38100" dist="38100" dir="2700000" algn="tl">
                    <a:srgbClr val="000000">
                      <a:alpha val="43137"/>
                    </a:srgbClr>
                  </a:outerShdw>
                </a:effectLst>
              </a:rPr>
              <a:t>ERP Implementation: Examining Interdependencies Among PRE-Implementation, Implementation, and POST Implementation Phases</a:t>
            </a:r>
            <a:endParaRPr lang="en-US" sz="2400" dirty="0"/>
          </a:p>
        </p:txBody>
      </p:sp>
      <p:sp>
        <p:nvSpPr>
          <p:cNvPr id="14338" name="Rectangle 2"/>
          <p:cNvSpPr>
            <a:spLocks noChangeArrowheads="1"/>
          </p:cNvSpPr>
          <p:nvPr/>
        </p:nvSpPr>
        <p:spPr bwMode="auto">
          <a:xfrm>
            <a:off x="533400" y="3200400"/>
            <a:ext cx="6248400" cy="1754188"/>
          </a:xfrm>
          <a:prstGeom prst="rect">
            <a:avLst/>
          </a:prstGeom>
          <a:noFill/>
          <a:ln w="9525">
            <a:noFill/>
            <a:miter lim="800000"/>
            <a:headEnd/>
            <a:tailEnd/>
          </a:ln>
        </p:spPr>
        <p:txBody>
          <a:bodyPr>
            <a:spAutoFit/>
          </a:bodyPr>
          <a:lstStyle/>
          <a:p>
            <a:r>
              <a:rPr lang="en-US" b="1">
                <a:latin typeface="Calibri" pitchFamily="34" charset="0"/>
              </a:rPr>
              <a:t>Muhammad A. Razi*</a:t>
            </a:r>
            <a:endParaRPr lang="en-US">
              <a:latin typeface="Calibri" pitchFamily="34" charset="0"/>
            </a:endParaRPr>
          </a:p>
          <a:p>
            <a:r>
              <a:rPr lang="en-US">
                <a:latin typeface="Calibri" pitchFamily="34" charset="0"/>
              </a:rPr>
              <a:t>Western Michigan University</a:t>
            </a:r>
          </a:p>
          <a:p>
            <a:endParaRPr lang="en-US">
              <a:latin typeface="Calibri" pitchFamily="34" charset="0"/>
            </a:endParaRPr>
          </a:p>
          <a:p>
            <a:r>
              <a:rPr lang="en-US" b="1">
                <a:latin typeface="Calibri" pitchFamily="34" charset="0"/>
              </a:rPr>
              <a:t>Mohammad Mobashar Hossain</a:t>
            </a:r>
            <a:endParaRPr lang="en-US">
              <a:latin typeface="Calibri" pitchFamily="34" charset="0"/>
            </a:endParaRPr>
          </a:p>
          <a:p>
            <a:r>
              <a:rPr lang="en-US">
                <a:latin typeface="Calibri" pitchFamily="34" charset="0"/>
              </a:rPr>
              <a:t>King Fahd University of Petroleum &amp; Minerals</a:t>
            </a:r>
          </a:p>
          <a:p>
            <a:r>
              <a:rPr lang="en-US">
                <a:latin typeface="Calibri" pitchFamily="34" charset="0"/>
              </a:rPr>
              <a:t>Dhahran, Saudi Arabia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 </a:t>
            </a:r>
            <a:r>
              <a:rPr lang="en-US" dirty="0" smtClean="0">
                <a:solidFill>
                  <a:srgbClr val="002060"/>
                </a:solidFill>
                <a:effectLst>
                  <a:outerShdw blurRad="38100" dist="38100" dir="2700000" algn="tl">
                    <a:srgbClr val="000000">
                      <a:alpha val="43137"/>
                    </a:srgbClr>
                  </a:outerShdw>
                </a:effectLst>
              </a:rPr>
              <a:t>Post-Implementation </a:t>
            </a:r>
            <a:r>
              <a:rPr lang="en-US" dirty="0">
                <a:solidFill>
                  <a:srgbClr val="002060"/>
                </a:solidFill>
                <a:effectLst>
                  <a:outerShdw blurRad="38100" dist="38100" dir="2700000" algn="tl">
                    <a:srgbClr val="000000">
                      <a:alpha val="43137"/>
                    </a:srgbClr>
                  </a:outerShdw>
                </a:effectLst>
              </a:rPr>
              <a:t>Phase</a:t>
            </a:r>
            <a:endParaRPr lang="en-US" dirty="0"/>
          </a:p>
        </p:txBody>
      </p:sp>
      <p:sp>
        <p:nvSpPr>
          <p:cNvPr id="3" name="Content Placeholder 2"/>
          <p:cNvSpPr>
            <a:spLocks noGrp="1"/>
          </p:cNvSpPr>
          <p:nvPr>
            <p:ph idx="1"/>
          </p:nvPr>
        </p:nvSpPr>
        <p:spPr>
          <a:xfrm>
            <a:off x="457200" y="1600200"/>
            <a:ext cx="8229600" cy="3505200"/>
          </a:xfrm>
        </p:spPr>
        <p:txBody>
          <a:bodyPr rtlCol="0">
            <a:normAutofit/>
          </a:bodyPr>
          <a:lstStyle/>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After implementation, the ERP system, for a certain period of time, was blamed for poor organizational work efficiency. </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ERP modules were not fully utilized. </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The Oracle database backup failed multiple times and the IT Manager was unable to solve the issue at the beginning.</a:t>
            </a:r>
          </a:p>
          <a:p>
            <a:pPr fontAlgn="auto">
              <a:buFont typeface="Arial" pitchFamily="34"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 </a:t>
            </a:r>
            <a:r>
              <a:rPr lang="en-US" dirty="0" smtClean="0">
                <a:solidFill>
                  <a:srgbClr val="002060"/>
                </a:solidFill>
                <a:effectLst>
                  <a:outerShdw blurRad="38100" dist="38100" dir="2700000" algn="tl">
                    <a:srgbClr val="000000">
                      <a:alpha val="43137"/>
                    </a:srgbClr>
                  </a:outerShdw>
                </a:effectLst>
              </a:rPr>
              <a:t>Analysis</a:t>
            </a:r>
            <a:endParaRPr lang="en-US" dirty="0"/>
          </a:p>
        </p:txBody>
      </p:sp>
      <p:sp>
        <p:nvSpPr>
          <p:cNvPr id="3" name="Content Placeholder 2"/>
          <p:cNvSpPr>
            <a:spLocks noGrp="1"/>
          </p:cNvSpPr>
          <p:nvPr>
            <p:ph idx="1"/>
          </p:nvPr>
        </p:nvSpPr>
        <p:spPr/>
        <p:txBody>
          <a:bodyPr rtlCol="0">
            <a:normAutofit fontScale="77500" lnSpcReduction="20000"/>
          </a:bodyPr>
          <a:lstStyle/>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Reasons that outcomes of the implementation was not satisfactory are both cultural and managerial.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Middle Eastern culture is largely paternalistic and </a:t>
            </a:r>
            <a:r>
              <a:rPr lang="en-US" sz="2700" dirty="0" smtClean="0">
                <a:solidFill>
                  <a:schemeClr val="tx1"/>
                </a:solidFill>
                <a:effectLst>
                  <a:outerShdw blurRad="38100" dist="38100" dir="2700000" algn="tl">
                    <a:srgbClr val="000000">
                      <a:alpha val="43137"/>
                    </a:srgbClr>
                  </a:outerShdw>
                </a:effectLst>
              </a:rPr>
              <a:t>management </a:t>
            </a:r>
            <a:r>
              <a:rPr lang="en-US" sz="2700" dirty="0">
                <a:solidFill>
                  <a:schemeClr val="tx1"/>
                </a:solidFill>
                <a:effectLst>
                  <a:outerShdw blurRad="38100" dist="38100" dir="2700000" algn="tl">
                    <a:srgbClr val="000000">
                      <a:alpha val="43137"/>
                    </a:srgbClr>
                  </a:outerShdw>
                </a:effectLst>
              </a:rPr>
              <a:t>style autocratic.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Outcome was the result of accumulative effects of several management decisions:</a:t>
            </a:r>
          </a:p>
          <a:p>
            <a:pPr marL="742950" lvl="2" indent="-342900" fontAlgn="auto">
              <a:spcAft>
                <a:spcPts val="600"/>
              </a:spcAft>
              <a:buSzPct val="75000"/>
              <a:buFont typeface="Arial" pitchFamily="34" charset="0"/>
              <a:buChar char="•"/>
              <a:defRPr/>
            </a:pPr>
            <a:r>
              <a:rPr lang="en-US" sz="2500" dirty="0">
                <a:solidFill>
                  <a:schemeClr val="tx1"/>
                </a:solidFill>
                <a:effectLst>
                  <a:outerShdw blurRad="38100" dist="38100" dir="2700000" algn="tl">
                    <a:srgbClr val="000000">
                      <a:alpha val="43137"/>
                    </a:srgbClr>
                  </a:outerShdw>
                </a:effectLst>
              </a:rPr>
              <a:t>decisions against BPR that was required by the Oracle E-Business Suite</a:t>
            </a:r>
          </a:p>
          <a:p>
            <a:pPr marL="742950" lvl="2" indent="-342900" fontAlgn="auto">
              <a:spcAft>
                <a:spcPts val="600"/>
              </a:spcAft>
              <a:buSzPct val="75000"/>
              <a:buFont typeface="Arial" pitchFamily="34" charset="0"/>
              <a:buChar char="•"/>
              <a:defRPr/>
            </a:pPr>
            <a:r>
              <a:rPr lang="en-US" sz="2500" dirty="0">
                <a:solidFill>
                  <a:schemeClr val="tx1"/>
                </a:solidFill>
                <a:effectLst>
                  <a:outerShdw blurRad="38100" dist="38100" dir="2700000" algn="tl">
                    <a:srgbClr val="000000">
                      <a:alpha val="43137"/>
                    </a:srgbClr>
                  </a:outerShdw>
                </a:effectLst>
              </a:rPr>
              <a:t>not recruiting adequate number of IT personnel</a:t>
            </a:r>
          </a:p>
          <a:p>
            <a:pPr marL="742950" lvl="2" indent="-342900" fontAlgn="auto">
              <a:spcAft>
                <a:spcPts val="600"/>
              </a:spcAft>
              <a:buSzPct val="75000"/>
              <a:buFont typeface="Arial" pitchFamily="34" charset="0"/>
              <a:buChar char="•"/>
              <a:defRPr/>
            </a:pPr>
            <a:r>
              <a:rPr lang="en-US" sz="2500" dirty="0">
                <a:solidFill>
                  <a:schemeClr val="tx1"/>
                </a:solidFill>
                <a:effectLst>
                  <a:outerShdw blurRad="38100" dist="38100" dir="2700000" algn="tl">
                    <a:srgbClr val="000000">
                      <a:alpha val="43137"/>
                    </a:srgbClr>
                  </a:outerShdw>
                </a:effectLst>
              </a:rPr>
              <a:t>not providing adequate training</a:t>
            </a:r>
          </a:p>
          <a:p>
            <a:pPr marL="742950" lvl="2" indent="-342900" fontAlgn="auto">
              <a:spcAft>
                <a:spcPts val="600"/>
              </a:spcAft>
              <a:buSzPct val="75000"/>
              <a:buFont typeface="Arial" pitchFamily="34" charset="0"/>
              <a:buChar char="•"/>
              <a:defRPr/>
            </a:pPr>
            <a:r>
              <a:rPr lang="en-US" sz="2500" dirty="0">
                <a:solidFill>
                  <a:schemeClr val="tx1"/>
                </a:solidFill>
                <a:effectLst>
                  <a:outerShdw blurRad="38100" dist="38100" dir="2700000" algn="tl">
                    <a:srgbClr val="000000">
                      <a:alpha val="43137"/>
                    </a:srgbClr>
                  </a:outerShdw>
                </a:effectLst>
              </a:rPr>
              <a:t>not delegating some authority to lower level management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case shows existence of greater power distance between managers and workers.</a:t>
            </a:r>
          </a:p>
          <a:p>
            <a:pPr fontAlgn="auto">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Case 2</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70000" lnSpcReduction="20000"/>
          </a:bodyPr>
          <a:lstStyle/>
          <a:p>
            <a:pPr marL="0" indent="0" fontAlgn="auto">
              <a:buFont typeface="Arial" pitchFamily="34" charset="0"/>
              <a:buNone/>
              <a:defRPr/>
            </a:pPr>
            <a:r>
              <a:rPr lang="en-US" b="1" dirty="0" smtClean="0">
                <a:solidFill>
                  <a:srgbClr val="C00000"/>
                </a:solidFill>
                <a:effectLst>
                  <a:outerShdw blurRad="38100" dist="38100" dir="2700000" algn="tl">
                    <a:srgbClr val="000000">
                      <a:alpha val="43137"/>
                    </a:srgbClr>
                  </a:outerShdw>
                </a:effectLst>
              </a:rPr>
              <a:t>Company B</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Company is one of the leading Aluminum Manufacturing &amp; Installation Companies in Saudi Arabia.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Company manufactures and fabricates aluminum sheets and bars and other aluminum related products.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company was established in late 90s due to a spin-off action by the original Aluminum Company.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main aluminum plant, fabrication factory, central warehouse and the corporate head quarter of the company all are located in the Eastern Province.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company does not have any branch office; however, it manages three other warehouses located in the Central, Western and Southern Region. </a:t>
            </a:r>
          </a:p>
          <a:p>
            <a:pPr fontAlgn="auto">
              <a:buFont typeface="Arial" pitchFamily="34" charset="0"/>
              <a:buChar char="•"/>
              <a:defRPr/>
            </a:pPr>
            <a:r>
              <a:rPr lang="en-US" sz="2700" dirty="0">
                <a:solidFill>
                  <a:schemeClr val="tx1"/>
                </a:solidFill>
                <a:effectLst>
                  <a:outerShdw blurRad="38100" dist="38100" dir="2700000" algn="tl">
                    <a:srgbClr val="000000">
                      <a:alpha val="43137"/>
                    </a:srgbClr>
                  </a:outerShdw>
                </a:effectLst>
              </a:rPr>
              <a:t>The company has between 250 to 300 employees.</a:t>
            </a:r>
          </a:p>
          <a:p>
            <a:pPr marL="0" indent="0" fontAlgn="auto">
              <a:buFont typeface="Arial" pitchFamily="34" charset="0"/>
              <a:buNone/>
              <a:defRPr/>
            </a:pPr>
            <a:endParaRPr lang="en-US"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a:t>
            </a:r>
            <a:r>
              <a:rPr lang="en-US" dirty="0" smtClean="0">
                <a:solidFill>
                  <a:srgbClr val="002060"/>
                </a:solidFill>
                <a:effectLst>
                  <a:outerShdw blurRad="38100" dist="38100" dir="2700000" algn="tl">
                    <a:srgbClr val="000000">
                      <a:alpha val="43137"/>
                    </a:srgbClr>
                  </a:outerShdw>
                </a:effectLst>
              </a:rPr>
              <a:t>2</a:t>
            </a:r>
            <a:endParaRPr lang="en-US" dirty="0"/>
          </a:p>
        </p:txBody>
      </p:sp>
      <p:sp>
        <p:nvSpPr>
          <p:cNvPr id="3" name="Content Placeholder 2"/>
          <p:cNvSpPr>
            <a:spLocks noGrp="1"/>
          </p:cNvSpPr>
          <p:nvPr>
            <p:ph idx="1"/>
          </p:nvPr>
        </p:nvSpPr>
        <p:spPr>
          <a:xfrm>
            <a:off x="457200" y="1600200"/>
            <a:ext cx="8229600" cy="3962400"/>
          </a:xfrm>
        </p:spPr>
        <p:txBody>
          <a:bodyPr rtlCol="0">
            <a:normAutofit lnSpcReduction="10000"/>
          </a:bodyPr>
          <a:lstStyle/>
          <a:p>
            <a:pPr marL="0" indent="0" fontAlgn="auto">
              <a:buFont typeface="Arial" pitchFamily="34" charset="0"/>
              <a:buNone/>
              <a:defRPr/>
            </a:pPr>
            <a:r>
              <a:rPr lang="en-US" b="1" dirty="0">
                <a:solidFill>
                  <a:srgbClr val="C00000"/>
                </a:solidFill>
                <a:effectLst>
                  <a:outerShdw blurRad="38100" dist="38100" dir="2700000" algn="tl">
                    <a:srgbClr val="000000">
                      <a:alpha val="43137"/>
                    </a:srgbClr>
                  </a:outerShdw>
                </a:effectLst>
              </a:rPr>
              <a:t>Implementation Objectives</a:t>
            </a:r>
          </a:p>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ERP implementation objectives were to replace the existing stand-alone production management package</a:t>
            </a:r>
          </a:p>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Introduce an efficient project management solution</a:t>
            </a:r>
          </a:p>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Replace the isolated Inventory package with an appropriate high-tech integrated Enterprise Resource Solution. </a:t>
            </a:r>
          </a:p>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Factory automation, forecasting, payroll, and biometric access control device.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2</a:t>
            </a:r>
            <a:endParaRPr lang="en-US" dirty="0"/>
          </a:p>
        </p:txBody>
      </p:sp>
      <p:sp>
        <p:nvSpPr>
          <p:cNvPr id="3" name="Content Placeholder 2"/>
          <p:cNvSpPr>
            <a:spLocks noGrp="1"/>
          </p:cNvSpPr>
          <p:nvPr>
            <p:ph idx="1"/>
          </p:nvPr>
        </p:nvSpPr>
        <p:spPr>
          <a:xfrm>
            <a:off x="457200" y="1447800"/>
            <a:ext cx="8229600" cy="457200"/>
          </a:xfrm>
        </p:spPr>
        <p:txBody>
          <a:bodyPr rtlCol="0">
            <a:noAutofit/>
          </a:bodyPr>
          <a:lstStyle/>
          <a:p>
            <a:pPr marL="0" indent="0" fontAlgn="auto">
              <a:buFont typeface="Arial" pitchFamily="34" charset="0"/>
              <a:buNone/>
              <a:defRPr/>
            </a:pPr>
            <a:r>
              <a:rPr lang="en-US" b="1" dirty="0">
                <a:solidFill>
                  <a:srgbClr val="C00000"/>
                </a:solidFill>
                <a:effectLst>
                  <a:outerShdw blurRad="38100" dist="38100" dir="2700000" algn="tl">
                    <a:srgbClr val="000000">
                      <a:alpha val="43137"/>
                    </a:srgbClr>
                  </a:outerShdw>
                </a:effectLst>
              </a:rPr>
              <a:t>Infrastructure</a:t>
            </a:r>
          </a:p>
        </p:txBody>
      </p:sp>
      <p:graphicFrame>
        <p:nvGraphicFramePr>
          <p:cNvPr id="5" name="Table 4"/>
          <p:cNvGraphicFramePr>
            <a:graphicFrameLocks noGrp="1"/>
          </p:cNvGraphicFramePr>
          <p:nvPr/>
        </p:nvGraphicFramePr>
        <p:xfrm>
          <a:off x="533400" y="2133600"/>
          <a:ext cx="8077200" cy="3514725"/>
        </p:xfrm>
        <a:graphic>
          <a:graphicData uri="http://schemas.openxmlformats.org/drawingml/2006/table">
            <a:tbl>
              <a:tblPr firstRow="1" firstCol="1" lastRow="1" lastCol="1" bandRow="1" bandCol="1"/>
              <a:tblGrid>
                <a:gridCol w="1915542"/>
                <a:gridCol w="3032940"/>
                <a:gridCol w="3128718"/>
              </a:tblGrid>
              <a:tr h="234253">
                <a:tc>
                  <a:txBody>
                    <a:bodyPr/>
                    <a:lstStyle/>
                    <a:p>
                      <a:pPr marL="0" marR="0">
                        <a:spcBef>
                          <a:spcPts val="0"/>
                        </a:spcBef>
                        <a:spcAft>
                          <a:spcPts val="0"/>
                        </a:spcAft>
                      </a:pPr>
                      <a:r>
                        <a:rPr lang="en-US" sz="1600" b="1" dirty="0">
                          <a:effectLst/>
                          <a:latin typeface="Calibri"/>
                          <a:ea typeface="Times New Roman"/>
                          <a:cs typeface="Times New Roman"/>
                        </a:rPr>
                        <a:t>Area</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600" b="1">
                          <a:effectLst/>
                          <a:latin typeface="Calibri"/>
                          <a:ea typeface="Times New Roman"/>
                          <a:cs typeface="Times New Roman"/>
                        </a:rPr>
                        <a:t>Pre-ERP IT Infrastructure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600" b="1">
                          <a:effectLst/>
                          <a:latin typeface="Calibri"/>
                          <a:ea typeface="Times New Roman"/>
                          <a:cs typeface="Times New Roman"/>
                        </a:rPr>
                        <a:t>Post-ERP IT Infrastructure</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420599">
                <a:tc>
                  <a:txBody>
                    <a:bodyPr/>
                    <a:lstStyle/>
                    <a:p>
                      <a:pPr marL="0" marR="0">
                        <a:spcBef>
                          <a:spcPts val="0"/>
                        </a:spcBef>
                        <a:spcAft>
                          <a:spcPts val="0"/>
                        </a:spcAft>
                      </a:pPr>
                      <a:r>
                        <a:rPr lang="en-US" sz="1600" b="1" dirty="0">
                          <a:effectLst/>
                          <a:latin typeface="Calibri"/>
                          <a:ea typeface="Times New Roman"/>
                          <a:cs typeface="Times New Roman"/>
                        </a:rPr>
                        <a:t>Hardware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26 Desktop, 4 Plotters, 15 Printers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37 Desktop, 4 Plotters, 18 Printers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013">
                <a:tc>
                  <a:txBody>
                    <a:bodyPr/>
                    <a:lstStyle/>
                    <a:p>
                      <a:pPr marL="0" marR="0">
                        <a:spcBef>
                          <a:spcPts val="0"/>
                        </a:spcBef>
                        <a:spcAft>
                          <a:spcPts val="0"/>
                        </a:spcAft>
                      </a:pPr>
                      <a:r>
                        <a:rPr lang="en-US" sz="1600" b="1"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b="1" dirty="0">
                          <a:effectLst/>
                          <a:latin typeface="Calibri"/>
                          <a:ea typeface="Times New Roman"/>
                          <a:cs typeface="Times New Roman"/>
                        </a:rPr>
                        <a:t>Software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MS Office, Auto CAD, 3D MAX,  Customized Accounting Software developed using VB 6.0 and MS Access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Epicor Vantage ERP Solutions</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 MS Office, Auto CAD, 3D MAX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013">
                <a:tc>
                  <a:txBody>
                    <a:bodyPr/>
                    <a:lstStyle/>
                    <a:p>
                      <a:pPr marL="0" marR="0">
                        <a:spcBef>
                          <a:spcPts val="0"/>
                        </a:spcBef>
                        <a:spcAft>
                          <a:spcPts val="0"/>
                        </a:spcAft>
                      </a:pPr>
                      <a:r>
                        <a:rPr lang="en-US" sz="1600" b="1"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b="1" dirty="0">
                          <a:effectLst/>
                          <a:latin typeface="Calibri"/>
                          <a:ea typeface="Times New Roman"/>
                          <a:cs typeface="Times New Roman"/>
                        </a:rPr>
                        <a:t> </a:t>
                      </a:r>
                      <a:r>
                        <a:rPr lang="en-US" sz="1600" b="1" dirty="0" smtClean="0">
                          <a:effectLst/>
                          <a:latin typeface="Calibri"/>
                          <a:ea typeface="Times New Roman"/>
                          <a:cs typeface="Times New Roman"/>
                        </a:rPr>
                        <a:t>Network</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100 Mbps Ethernet LAN within HQ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1000 Mbps Ethernet LAN within HQ with IEEE 802.11g Wireless</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121">
                <a:tc>
                  <a:txBody>
                    <a:bodyPr/>
                    <a:lstStyle/>
                    <a:p>
                      <a:pPr marL="0" marR="0">
                        <a:spcBef>
                          <a:spcPts val="0"/>
                        </a:spcBef>
                        <a:spcAft>
                          <a:spcPts val="0"/>
                        </a:spcAft>
                      </a:pPr>
                      <a:r>
                        <a:rPr lang="en-US" sz="1600" b="1"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b="1" dirty="0">
                          <a:effectLst/>
                          <a:latin typeface="Calibri"/>
                          <a:ea typeface="Times New Roman"/>
                          <a:cs typeface="Times New Roman"/>
                        </a:rPr>
                        <a:t>Human </a:t>
                      </a:r>
                      <a:r>
                        <a:rPr lang="en-US" sz="1600" b="1" dirty="0" smtClean="0">
                          <a:effectLst/>
                          <a:latin typeface="Calibri"/>
                          <a:ea typeface="Times New Roman"/>
                          <a:cs typeface="Times New Roman"/>
                        </a:rPr>
                        <a:t>Resources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 </a:t>
                      </a:r>
                      <a:r>
                        <a:rPr lang="en-US" sz="1600" dirty="0" smtClean="0">
                          <a:effectLst/>
                          <a:latin typeface="Calibri"/>
                          <a:ea typeface="Times New Roman"/>
                          <a:cs typeface="Times New Roman"/>
                        </a:rPr>
                        <a:t>- </a:t>
                      </a:r>
                      <a:r>
                        <a:rPr lang="en-US" sz="1600" dirty="0">
                          <a:effectLst/>
                          <a:latin typeface="Calibri"/>
                          <a:ea typeface="Times New Roman"/>
                          <a:cs typeface="Times New Roman"/>
                        </a:rPr>
                        <a:t>One IT Manager</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Two IT Technicians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 One IT Manager</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One IT Administrator</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Two IT Technicians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2</a:t>
            </a:r>
            <a:r>
              <a:rPr lang="en-US" dirty="0" smtClean="0">
                <a:solidFill>
                  <a:srgbClr val="002060"/>
                </a:solidFill>
                <a:effectLst>
                  <a:outerShdw blurRad="38100" dist="38100" dir="2700000" algn="tl">
                    <a:srgbClr val="000000">
                      <a:alpha val="43137"/>
                    </a:srgbClr>
                  </a:outerShdw>
                </a:effectLst>
              </a:rPr>
              <a:t>: </a:t>
            </a:r>
            <a:r>
              <a:rPr lang="en-US" dirty="0">
                <a:solidFill>
                  <a:srgbClr val="002060"/>
                </a:solidFill>
                <a:effectLst>
                  <a:outerShdw blurRad="38100" dist="38100" dir="2700000" algn="tl">
                    <a:srgbClr val="000000">
                      <a:alpha val="43137"/>
                    </a:srgbClr>
                  </a:outerShdw>
                </a:effectLst>
              </a:rPr>
              <a:t>Pre-Implementation Phase</a:t>
            </a:r>
          </a:p>
        </p:txBody>
      </p:sp>
      <p:sp>
        <p:nvSpPr>
          <p:cNvPr id="3" name="Content Placeholder 2"/>
          <p:cNvSpPr>
            <a:spLocks noGrp="1"/>
          </p:cNvSpPr>
          <p:nvPr>
            <p:ph idx="1"/>
          </p:nvPr>
        </p:nvSpPr>
        <p:spPr>
          <a:xfrm>
            <a:off x="457200" y="1600200"/>
            <a:ext cx="8229600" cy="3048000"/>
          </a:xfrm>
        </p:spPr>
        <p:txBody>
          <a:bodyPr rtlCol="0">
            <a:normAutofit/>
          </a:bodyPr>
          <a:lstStyle/>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After signing agreement with </a:t>
            </a:r>
            <a:r>
              <a:rPr lang="en-US" sz="2800" dirty="0" err="1">
                <a:solidFill>
                  <a:schemeClr val="tx1"/>
                </a:solidFill>
                <a:effectLst>
                  <a:outerShdw blurRad="38100" dist="38100" dir="2700000" algn="tl">
                    <a:srgbClr val="000000">
                      <a:alpha val="43137"/>
                    </a:srgbClr>
                  </a:outerShdw>
                </a:effectLst>
              </a:rPr>
              <a:t>Epicor</a:t>
            </a:r>
            <a:r>
              <a:rPr lang="en-US" sz="2800" dirty="0">
                <a:solidFill>
                  <a:schemeClr val="tx1"/>
                </a:solidFill>
                <a:effectLst>
                  <a:outerShdw blurRad="38100" dist="38100" dir="2700000" algn="tl">
                    <a:srgbClr val="000000">
                      <a:alpha val="43137"/>
                    </a:srgbClr>
                  </a:outerShdw>
                </a:effectLst>
              </a:rPr>
              <a:t>, top management proposed to replace </a:t>
            </a:r>
            <a:r>
              <a:rPr lang="en-US" sz="2800" dirty="0" err="1">
                <a:solidFill>
                  <a:schemeClr val="tx1"/>
                </a:solidFill>
                <a:effectLst>
                  <a:outerShdw blurRad="38100" dist="38100" dir="2700000" algn="tl">
                    <a:srgbClr val="000000">
                      <a:alpha val="43137"/>
                    </a:srgbClr>
                  </a:outerShdw>
                </a:effectLst>
              </a:rPr>
              <a:t>Epicor</a:t>
            </a:r>
            <a:r>
              <a:rPr lang="en-US" sz="2800" dirty="0">
                <a:solidFill>
                  <a:schemeClr val="tx1"/>
                </a:solidFill>
                <a:effectLst>
                  <a:outerShdw blurRad="38100" dist="38100" dir="2700000" algn="tl">
                    <a:srgbClr val="000000">
                      <a:alpha val="43137"/>
                    </a:srgbClr>
                  </a:outerShdw>
                </a:effectLst>
              </a:rPr>
              <a:t> ERP by Oracle E-business suite. However, the proposal was not successful.</a:t>
            </a:r>
          </a:p>
          <a:p>
            <a:pPr fontAlgn="auto">
              <a:lnSpc>
                <a:spcPct val="80000"/>
              </a:lnSpc>
              <a:buFont typeface="Arial" pitchFamily="34" charset="0"/>
              <a:buChar char="•"/>
              <a:defRPr/>
            </a:pPr>
            <a:r>
              <a:rPr lang="en-US" sz="2800" dirty="0">
                <a:solidFill>
                  <a:schemeClr val="tx1"/>
                </a:solidFill>
                <a:effectLst>
                  <a:outerShdw blurRad="38100" dist="38100" dir="2700000" algn="tl">
                    <a:srgbClr val="000000">
                      <a:alpha val="43137"/>
                    </a:srgbClr>
                  </a:outerShdw>
                </a:effectLst>
              </a:rPr>
              <a:t>Management approved spending on required hardware purchase and network enhancement.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2</a:t>
            </a:r>
            <a:r>
              <a:rPr lang="en-US" dirty="0" smtClean="0">
                <a:solidFill>
                  <a:srgbClr val="002060"/>
                </a:solidFill>
                <a:effectLst>
                  <a:outerShdw blurRad="38100" dist="38100" dir="2700000" algn="tl">
                    <a:srgbClr val="000000">
                      <a:alpha val="43137"/>
                    </a:srgbClr>
                  </a:outerShdw>
                </a:effectLst>
              </a:rPr>
              <a:t>: Implementation </a:t>
            </a:r>
            <a:r>
              <a:rPr lang="en-US" dirty="0">
                <a:solidFill>
                  <a:srgbClr val="002060"/>
                </a:solidFill>
                <a:effectLst>
                  <a:outerShdw blurRad="38100" dist="38100" dir="2700000" algn="tl">
                    <a:srgbClr val="000000">
                      <a:alpha val="43137"/>
                    </a:srgbClr>
                  </a:outerShdw>
                </a:effectLst>
              </a:rPr>
              <a:t>Phase</a:t>
            </a:r>
            <a:endParaRPr lang="en-US" dirty="0"/>
          </a:p>
        </p:txBody>
      </p:sp>
      <p:sp>
        <p:nvSpPr>
          <p:cNvPr id="3" name="Content Placeholder 2"/>
          <p:cNvSpPr>
            <a:spLocks noGrp="1"/>
          </p:cNvSpPr>
          <p:nvPr>
            <p:ph idx="1"/>
          </p:nvPr>
        </p:nvSpPr>
        <p:spPr>
          <a:xfrm>
            <a:off x="457200" y="1600200"/>
            <a:ext cx="8229600" cy="4191000"/>
          </a:xfrm>
        </p:spPr>
        <p:txBody>
          <a:bodyPr rtlCol="0">
            <a:noAutofit/>
          </a:bodyPr>
          <a:lstStyle/>
          <a:p>
            <a:pPr fontAlgn="auto">
              <a:lnSpc>
                <a:spcPct val="80000"/>
              </a:lnSpc>
              <a:buFont typeface="Arial" pitchFamily="34" charset="0"/>
              <a:buChar char="•"/>
              <a:defRPr/>
            </a:pPr>
            <a:r>
              <a:rPr lang="en-US" sz="2400" dirty="0">
                <a:solidFill>
                  <a:schemeClr val="tx1"/>
                </a:solidFill>
                <a:effectLst>
                  <a:outerShdw blurRad="38100" dist="38100" dir="2700000" algn="tl">
                    <a:srgbClr val="000000">
                      <a:alpha val="43137"/>
                    </a:srgbClr>
                  </a:outerShdw>
                </a:effectLst>
              </a:rPr>
              <a:t>Major BPR initiatives were approved by the management while a few minor business processes adjustments had not been approved.  </a:t>
            </a:r>
          </a:p>
          <a:p>
            <a:pPr fontAlgn="auto">
              <a:lnSpc>
                <a:spcPct val="80000"/>
              </a:lnSpc>
              <a:buFont typeface="Arial" pitchFamily="34" charset="0"/>
              <a:buChar char="•"/>
              <a:defRPr/>
            </a:pPr>
            <a:r>
              <a:rPr lang="en-US" sz="2400" dirty="0">
                <a:solidFill>
                  <a:schemeClr val="tx1"/>
                </a:solidFill>
                <a:effectLst>
                  <a:outerShdw blurRad="38100" dist="38100" dir="2700000" algn="tl">
                    <a:srgbClr val="000000">
                      <a:alpha val="43137"/>
                    </a:srgbClr>
                  </a:outerShdw>
                </a:effectLst>
              </a:rPr>
              <a:t>Management allowed hiring of recommended number of IT personnel. </a:t>
            </a:r>
          </a:p>
          <a:p>
            <a:pPr fontAlgn="auto">
              <a:lnSpc>
                <a:spcPct val="80000"/>
              </a:lnSpc>
              <a:buFont typeface="Arial" pitchFamily="34" charset="0"/>
              <a:buChar char="•"/>
              <a:defRPr/>
            </a:pPr>
            <a:r>
              <a:rPr lang="en-US" sz="2400" dirty="0">
                <a:solidFill>
                  <a:schemeClr val="tx1"/>
                </a:solidFill>
                <a:effectLst>
                  <a:outerShdw blurRad="38100" dist="38100" dir="2700000" algn="tl">
                    <a:srgbClr val="000000">
                      <a:alpha val="43137"/>
                    </a:srgbClr>
                  </a:outerShdw>
                </a:effectLst>
              </a:rPr>
              <a:t>Middle management was not comfortable with the idea of allowing lower level management make financial decisions, therefore, minimum financial authorities to lower management were not delegated. </a:t>
            </a:r>
          </a:p>
          <a:p>
            <a:pPr fontAlgn="auto">
              <a:lnSpc>
                <a:spcPct val="80000"/>
              </a:lnSpc>
              <a:buFont typeface="Arial" pitchFamily="34" charset="0"/>
              <a:buChar char="•"/>
              <a:defRPr/>
            </a:pPr>
            <a:r>
              <a:rPr lang="en-US" sz="2400" dirty="0">
                <a:solidFill>
                  <a:schemeClr val="tx1"/>
                </a:solidFill>
                <a:effectLst>
                  <a:outerShdw blurRad="38100" dist="38100" dir="2700000" algn="tl">
                    <a:srgbClr val="000000">
                      <a:alpha val="43137"/>
                    </a:srgbClr>
                  </a:outerShdw>
                </a:effectLst>
              </a:rPr>
              <a:t>The project was affected due to delay in payment to ERP vendor. Adequate and timely employee training was arranged and completed by the organization.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2</a:t>
            </a:r>
            <a:r>
              <a:rPr lang="en-US" dirty="0" smtClean="0">
                <a:solidFill>
                  <a:srgbClr val="002060"/>
                </a:solidFill>
                <a:effectLst>
                  <a:outerShdw blurRad="38100" dist="38100" dir="2700000" algn="tl">
                    <a:srgbClr val="000000">
                      <a:alpha val="43137"/>
                    </a:srgbClr>
                  </a:outerShdw>
                </a:effectLst>
              </a:rPr>
              <a:t>: Post-Implementation </a:t>
            </a:r>
            <a:r>
              <a:rPr lang="en-US" dirty="0">
                <a:solidFill>
                  <a:srgbClr val="002060"/>
                </a:solidFill>
                <a:effectLst>
                  <a:outerShdw blurRad="38100" dist="38100" dir="2700000" algn="tl">
                    <a:srgbClr val="000000">
                      <a:alpha val="43137"/>
                    </a:srgbClr>
                  </a:outerShdw>
                </a:effectLst>
              </a:rPr>
              <a:t>Phase</a:t>
            </a:r>
            <a:endParaRPr lang="en-US" dirty="0"/>
          </a:p>
        </p:txBody>
      </p:sp>
      <p:sp>
        <p:nvSpPr>
          <p:cNvPr id="3" name="Content Placeholder 2"/>
          <p:cNvSpPr>
            <a:spLocks noGrp="1"/>
          </p:cNvSpPr>
          <p:nvPr>
            <p:ph idx="1"/>
          </p:nvPr>
        </p:nvSpPr>
        <p:spPr>
          <a:xfrm>
            <a:off x="457200" y="1600200"/>
            <a:ext cx="8229600" cy="3505200"/>
          </a:xfrm>
        </p:spPr>
        <p:txBody>
          <a:bodyPr rtlCol="0">
            <a:normAutofit/>
          </a:bodyPr>
          <a:lstStyle/>
          <a:p>
            <a:pPr fontAlgn="auto">
              <a:buFont typeface="Arial" pitchFamily="34" charset="0"/>
              <a:buChar char="•"/>
              <a:defRPr/>
            </a:pPr>
            <a:r>
              <a:rPr lang="en-US" sz="2400" dirty="0" smtClean="0">
                <a:solidFill>
                  <a:schemeClr val="tx1"/>
                </a:solidFill>
                <a:effectLst>
                  <a:outerShdw blurRad="38100" dist="38100" dir="2700000" algn="tl">
                    <a:srgbClr val="000000">
                      <a:alpha val="43137"/>
                    </a:srgbClr>
                  </a:outerShdw>
                </a:effectLst>
              </a:rPr>
              <a:t>In</a:t>
            </a:r>
            <a:r>
              <a:rPr lang="en-US" dirty="0" smtClean="0"/>
              <a:t> </a:t>
            </a:r>
            <a:r>
              <a:rPr lang="en-US" sz="2400" dirty="0">
                <a:solidFill>
                  <a:schemeClr val="tx1"/>
                </a:solidFill>
                <a:effectLst>
                  <a:outerShdw blurRad="38100" dist="38100" dir="2700000" algn="tl">
                    <a:srgbClr val="000000">
                      <a:alpha val="43137"/>
                    </a:srgbClr>
                  </a:outerShdw>
                </a:effectLst>
              </a:rPr>
              <a:t>this case, Company B experienced a highly satisfactory post-implementation phase. </a:t>
            </a:r>
          </a:p>
          <a:p>
            <a:pPr fontAlgn="auto">
              <a:buFont typeface="Arial" pitchFamily="34" charset="0"/>
              <a:buChar char="•"/>
              <a:defRPr/>
            </a:pPr>
            <a:r>
              <a:rPr lang="en-US" sz="2400" dirty="0">
                <a:solidFill>
                  <a:schemeClr val="tx1"/>
                </a:solidFill>
                <a:effectLst>
                  <a:outerShdw blurRad="38100" dist="38100" dir="2700000" algn="tl">
                    <a:srgbClr val="000000">
                      <a:alpha val="43137"/>
                    </a:srgbClr>
                  </a:outerShdw>
                </a:effectLst>
              </a:rPr>
              <a:t>No major technical or operational problems were detected after the implementation of </a:t>
            </a:r>
            <a:r>
              <a:rPr lang="en-US" sz="2400" dirty="0" err="1">
                <a:solidFill>
                  <a:schemeClr val="tx1"/>
                </a:solidFill>
                <a:effectLst>
                  <a:outerShdw blurRad="38100" dist="38100" dir="2700000" algn="tl">
                    <a:srgbClr val="000000">
                      <a:alpha val="43137"/>
                    </a:srgbClr>
                  </a:outerShdw>
                </a:effectLst>
              </a:rPr>
              <a:t>Epicor</a:t>
            </a:r>
            <a:r>
              <a:rPr lang="en-US" sz="2400" dirty="0">
                <a:solidFill>
                  <a:schemeClr val="tx1"/>
                </a:solidFill>
                <a:effectLst>
                  <a:outerShdw blurRad="38100" dist="38100" dir="2700000" algn="tl">
                    <a:srgbClr val="000000">
                      <a:alpha val="43137"/>
                    </a:srgbClr>
                  </a:outerShdw>
                </a:effectLst>
              </a:rPr>
              <a:t> ERP systems.</a:t>
            </a:r>
          </a:p>
          <a:p>
            <a:pPr fontAlgn="auto">
              <a:buFont typeface="Arial" pitchFamily="34" charset="0"/>
              <a:buChar char="•"/>
              <a:defRPr/>
            </a:pPr>
            <a:r>
              <a:rPr lang="en-US" sz="2400" dirty="0">
                <a:solidFill>
                  <a:schemeClr val="tx1"/>
                </a:solidFill>
                <a:effectLst>
                  <a:outerShdw blurRad="38100" dist="38100" dir="2700000" algn="tl">
                    <a:srgbClr val="000000">
                      <a:alpha val="43137"/>
                    </a:srgbClr>
                  </a:outerShdw>
                </a:effectLst>
              </a:rPr>
              <a:t>Major components of the system were fully utilized.</a:t>
            </a:r>
          </a:p>
          <a:p>
            <a:pPr fontAlgn="auto">
              <a:buFont typeface="Arial" pitchFamily="34" charset="0"/>
              <a:buChar char="•"/>
              <a:defRPr/>
            </a:pPr>
            <a:r>
              <a:rPr lang="en-US" sz="2400" dirty="0">
                <a:solidFill>
                  <a:schemeClr val="tx1"/>
                </a:solidFill>
                <a:effectLst>
                  <a:outerShdw blurRad="38100" dist="38100" dir="2700000" algn="tl">
                    <a:srgbClr val="000000">
                      <a:alpha val="43137"/>
                    </a:srgbClr>
                  </a:outerShdw>
                </a:effectLst>
              </a:rPr>
              <a:t>Top management agreed that the system increased overall business efficiency.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2</a:t>
            </a:r>
            <a:r>
              <a:rPr lang="en-US" dirty="0" smtClean="0">
                <a:solidFill>
                  <a:srgbClr val="002060"/>
                </a:solidFill>
                <a:effectLst>
                  <a:outerShdw blurRad="38100" dist="38100" dir="2700000" algn="tl">
                    <a:srgbClr val="000000">
                      <a:alpha val="43137"/>
                    </a:srgbClr>
                  </a:outerShdw>
                </a:effectLst>
              </a:rPr>
              <a:t>: Analysis</a:t>
            </a:r>
            <a:endParaRPr lang="en-US" dirty="0"/>
          </a:p>
        </p:txBody>
      </p:sp>
      <p:sp>
        <p:nvSpPr>
          <p:cNvPr id="3" name="Content Placeholder 2"/>
          <p:cNvSpPr>
            <a:spLocks noGrp="1"/>
          </p:cNvSpPr>
          <p:nvPr>
            <p:ph idx="1"/>
          </p:nvPr>
        </p:nvSpPr>
        <p:spPr/>
        <p:txBody>
          <a:bodyPr rtlCol="0">
            <a:normAutofit fontScale="92500" lnSpcReduction="10000"/>
          </a:bodyPr>
          <a:lstStyle/>
          <a:p>
            <a:pPr fontAlgn="auto">
              <a:buFont typeface="Arial" pitchFamily="34" charset="0"/>
              <a:buChar char="•"/>
              <a:defRPr/>
            </a:pPr>
            <a:r>
              <a:rPr lang="en-US" sz="2600" dirty="0">
                <a:solidFill>
                  <a:schemeClr val="tx1"/>
                </a:solidFill>
                <a:effectLst>
                  <a:outerShdw blurRad="38100" dist="38100" dir="2700000" algn="tl">
                    <a:srgbClr val="000000">
                      <a:alpha val="43137"/>
                    </a:srgbClr>
                  </a:outerShdw>
                </a:effectLst>
              </a:rPr>
              <a:t>Despite largely autocratic managerial style, Company B’s ERP implementation was successful. </a:t>
            </a:r>
          </a:p>
          <a:p>
            <a:pPr fontAlgn="auto">
              <a:buFont typeface="Arial" pitchFamily="34" charset="0"/>
              <a:buChar char="•"/>
              <a:defRPr/>
            </a:pPr>
            <a:r>
              <a:rPr lang="en-US" sz="2600" dirty="0">
                <a:solidFill>
                  <a:schemeClr val="tx1"/>
                </a:solidFill>
                <a:effectLst>
                  <a:outerShdw blurRad="38100" dist="38100" dir="2700000" algn="tl">
                    <a:srgbClr val="000000">
                      <a:alpha val="43137"/>
                    </a:srgbClr>
                  </a:outerShdw>
                </a:effectLst>
              </a:rPr>
              <a:t>Several critical decisions were responsible behind the success; </a:t>
            </a:r>
          </a:p>
          <a:p>
            <a:pPr marL="742950" lvl="2" indent="-342900" fontAlgn="auto">
              <a:spcAft>
                <a:spcPts val="600"/>
              </a:spcAft>
              <a:buSzPct val="75000"/>
              <a:buFont typeface="Arial" pitchFamily="34" charset="0"/>
              <a:buChar char="•"/>
              <a:defRPr/>
            </a:pPr>
            <a:r>
              <a:rPr lang="en-US" sz="2400" dirty="0">
                <a:solidFill>
                  <a:srgbClr val="C00000"/>
                </a:solidFill>
                <a:effectLst>
                  <a:outerShdw blurRad="38100" dist="38100" dir="2700000" algn="tl">
                    <a:srgbClr val="000000">
                      <a:alpha val="43137"/>
                    </a:srgbClr>
                  </a:outerShdw>
                </a:effectLst>
              </a:rPr>
              <a:t>first, BPR was allowed to match </a:t>
            </a:r>
            <a:r>
              <a:rPr lang="en-US" sz="2400" dirty="0" err="1">
                <a:solidFill>
                  <a:srgbClr val="C00000"/>
                </a:solidFill>
                <a:effectLst>
                  <a:outerShdw blurRad="38100" dist="38100" dir="2700000" algn="tl">
                    <a:srgbClr val="000000">
                      <a:alpha val="43137"/>
                    </a:srgbClr>
                  </a:outerShdw>
                </a:effectLst>
              </a:rPr>
              <a:t>Epicor</a:t>
            </a:r>
            <a:r>
              <a:rPr lang="en-US" sz="2400" dirty="0">
                <a:solidFill>
                  <a:srgbClr val="C00000"/>
                </a:solidFill>
                <a:effectLst>
                  <a:outerShdw blurRad="38100" dist="38100" dir="2700000" algn="tl">
                    <a:srgbClr val="000000">
                      <a:alpha val="43137"/>
                    </a:srgbClr>
                  </a:outerShdw>
                </a:effectLst>
              </a:rPr>
              <a:t> business functions;</a:t>
            </a:r>
          </a:p>
          <a:p>
            <a:pPr marL="742950" lvl="2" indent="-342900" fontAlgn="auto">
              <a:spcAft>
                <a:spcPts val="600"/>
              </a:spcAft>
              <a:buSzPct val="75000"/>
              <a:buFont typeface="Arial" pitchFamily="34" charset="0"/>
              <a:buChar char="•"/>
              <a:defRPr/>
            </a:pPr>
            <a:r>
              <a:rPr lang="en-US" sz="2400" dirty="0">
                <a:solidFill>
                  <a:srgbClr val="C00000"/>
                </a:solidFill>
                <a:effectLst>
                  <a:outerShdw blurRad="38100" dist="38100" dir="2700000" algn="tl">
                    <a:srgbClr val="000000">
                      <a:alpha val="43137"/>
                    </a:srgbClr>
                  </a:outerShdw>
                </a:effectLst>
              </a:rPr>
              <a:t>second, management allowed hiring of recommended number of IT personnel; </a:t>
            </a:r>
          </a:p>
          <a:p>
            <a:pPr marL="742950" lvl="2" indent="-342900" fontAlgn="auto">
              <a:spcAft>
                <a:spcPts val="600"/>
              </a:spcAft>
              <a:buSzPct val="75000"/>
              <a:buFont typeface="Arial" pitchFamily="34" charset="0"/>
              <a:buChar char="•"/>
              <a:defRPr/>
            </a:pPr>
            <a:r>
              <a:rPr lang="en-US" sz="2400" dirty="0">
                <a:solidFill>
                  <a:srgbClr val="C00000"/>
                </a:solidFill>
                <a:effectLst>
                  <a:outerShdw blurRad="38100" dist="38100" dir="2700000" algn="tl">
                    <a:srgbClr val="000000">
                      <a:alpha val="43137"/>
                    </a:srgbClr>
                  </a:outerShdw>
                </a:effectLst>
              </a:rPr>
              <a:t>third, adequate and timely employee training was provided.</a:t>
            </a:r>
          </a:p>
          <a:p>
            <a:pPr fontAlgn="auto">
              <a:buFont typeface="Arial" pitchFamily="34" charset="0"/>
              <a:buChar char="•"/>
              <a:defRPr/>
            </a:pPr>
            <a:r>
              <a:rPr lang="en-US" sz="2600" dirty="0">
                <a:solidFill>
                  <a:schemeClr val="tx1"/>
                </a:solidFill>
                <a:effectLst>
                  <a:outerShdw blurRad="38100" dist="38100" dir="2700000" algn="tl">
                    <a:srgbClr val="000000">
                      <a:alpha val="43137"/>
                    </a:srgbClr>
                  </a:outerShdw>
                </a:effectLst>
              </a:rPr>
              <a:t>Even though financial authority was not delegated to lower level managers, at the end, the project was deemed successful.</a:t>
            </a:r>
          </a:p>
          <a:p>
            <a:pPr fontAlgn="auto">
              <a:buFont typeface="Arial" pitchFamily="34" charset="0"/>
              <a:buChar char="•"/>
              <a:defRPr/>
            </a:pPr>
            <a:endParaRPr lang="en-US" dirty="0"/>
          </a:p>
          <a:p>
            <a:pPr fontAlgn="auto">
              <a:buFont typeface="Arial"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p:txBody>
          <a:bodyPr rtlCol="0">
            <a:noAutofit/>
          </a:bodyPr>
          <a:lstStyle/>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The results of this study have implications for both academics and practitioners. For academics, this research provides real-world examples of interdependencies among ERP implementation factors in different stages of implementation. The whole process is affected by management style, organizational and regional culture. This research attempts to highlight ERP implementation concerns in the industries in </a:t>
            </a:r>
            <a:r>
              <a:rPr lang="en-US" sz="2000" dirty="0" smtClean="0">
                <a:solidFill>
                  <a:schemeClr val="tx1"/>
                </a:solidFill>
                <a:effectLst>
                  <a:outerShdw blurRad="38100" dist="38100" dir="2700000" algn="tl">
                    <a:srgbClr val="000000">
                      <a:alpha val="43137"/>
                    </a:srgbClr>
                  </a:outerShdw>
                </a:effectLst>
              </a:rPr>
              <a:t>the Middle East. </a:t>
            </a:r>
            <a:endParaRPr lang="en-US" sz="2000" dirty="0">
              <a:solidFill>
                <a:schemeClr val="tx1"/>
              </a:solidFill>
              <a:effectLst>
                <a:outerShdw blurRad="38100" dist="38100" dir="2700000" algn="tl">
                  <a:srgbClr val="000000">
                    <a:alpha val="43137"/>
                  </a:srgbClr>
                </a:outerShdw>
              </a:effectLst>
            </a:endParaRPr>
          </a:p>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Findings of this research can help practitioners compare implementation issues in Middle Eastern companies with that of Western Companies, and thereby, lead to better planning and preparation. The findings in two cases suggest that BPR initiatives, appropriate employee training, and hiring of right people are key for the successful ERP implementation.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cap="all" dirty="0">
                <a:solidFill>
                  <a:srgbClr val="002060"/>
                </a:solidFill>
                <a:effectLst>
                  <a:outerShdw blurRad="38100" dist="38100" dir="2700000" algn="tl">
                    <a:srgbClr val="000000">
                      <a:alpha val="43137"/>
                    </a:srgbClr>
                  </a:outerShdw>
                </a:effectLst>
              </a:rPr>
              <a:t>ERP market </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3581400"/>
          </a:xfrm>
        </p:spPr>
        <p:txBody>
          <a:bodyPr rtlCol="0">
            <a:normAutofit fontScale="92500"/>
          </a:bodyPr>
          <a:lstStyle/>
          <a:p>
            <a:pPr fontAlgn="auto">
              <a:buFont typeface="Arial" pitchFamily="34" charset="0"/>
              <a:buChar char="•"/>
              <a:defRPr/>
            </a:pPr>
            <a:r>
              <a:rPr lang="en-US" b="1" dirty="0" smtClean="0">
                <a:solidFill>
                  <a:schemeClr val="tx1"/>
                </a:solidFill>
                <a:effectLst>
                  <a:outerShdw blurRad="38100" dist="38100" dir="2700000" algn="tl">
                    <a:srgbClr val="000000">
                      <a:alpha val="43137"/>
                    </a:srgbClr>
                  </a:outerShdw>
                </a:effectLst>
              </a:rPr>
              <a:t>According to a published research by Forrester, global ERP market size was $43 billion in 2010 and $40.6 billion in 2009 and expected to grow to 50.3 billion by 2015 (CBR, 2011). </a:t>
            </a:r>
          </a:p>
          <a:p>
            <a:pPr fontAlgn="auto">
              <a:buFont typeface="Arial" pitchFamily="34" charset="0"/>
              <a:buChar char="•"/>
              <a:defRPr/>
            </a:pPr>
            <a:r>
              <a:rPr lang="en-US" b="1" dirty="0" smtClean="0">
                <a:solidFill>
                  <a:schemeClr val="tx1"/>
                </a:solidFill>
                <a:effectLst>
                  <a:outerShdw blurRad="38100" dist="38100" dir="2700000" algn="tl">
                    <a:srgbClr val="000000">
                      <a:alpha val="43137"/>
                    </a:srgbClr>
                  </a:outerShdw>
                </a:effectLst>
              </a:rPr>
              <a:t>According to Middle East based </a:t>
            </a:r>
            <a:r>
              <a:rPr lang="en-US" b="1" dirty="0" err="1" smtClean="0">
                <a:solidFill>
                  <a:schemeClr val="tx1"/>
                </a:solidFill>
                <a:effectLst>
                  <a:outerShdw blurRad="38100" dist="38100" dir="2700000" algn="tl">
                    <a:srgbClr val="000000">
                      <a:alpha val="43137"/>
                    </a:srgbClr>
                  </a:outerShdw>
                </a:effectLst>
              </a:rPr>
              <a:t>Madar</a:t>
            </a:r>
            <a:r>
              <a:rPr lang="en-US" b="1" dirty="0" smtClean="0">
                <a:solidFill>
                  <a:schemeClr val="tx1"/>
                </a:solidFill>
                <a:effectLst>
                  <a:outerShdw blurRad="38100" dist="38100" dir="2700000" algn="tl">
                    <a:srgbClr val="000000">
                      <a:alpha val="43137"/>
                    </a:srgbClr>
                  </a:outerShdw>
                </a:effectLst>
              </a:rPr>
              <a:t> Research Group, ERP sector in the Gulf Cooperation Council (GCC) countries in 2003 was worth US$134 million (AMEinfo.com, 2004)</a:t>
            </a:r>
          </a:p>
          <a:p>
            <a:pPr fontAlgn="auto">
              <a:buFont typeface="Arial" pitchFamily="34" charset="0"/>
              <a:buChar char="•"/>
              <a:defRPr/>
            </a:pPr>
            <a:r>
              <a:rPr lang="en-US" b="1" dirty="0" smtClean="0">
                <a:solidFill>
                  <a:schemeClr val="tx1"/>
                </a:solidFill>
                <a:effectLst>
                  <a:outerShdw blurRad="38100" dist="38100" dir="2700000" algn="tl">
                    <a:srgbClr val="000000">
                      <a:alpha val="43137"/>
                    </a:srgbClr>
                  </a:outerShdw>
                </a:effectLst>
              </a:rPr>
              <a:t>Online technology news group zdnet.com (http://www.zdnet.com) puts the figure for 2006 at $206 million.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3"/>
          <p:cNvSpPr>
            <a:spLocks noGrp="1"/>
          </p:cNvSpPr>
          <p:nvPr>
            <p:ph idx="1"/>
          </p:nvPr>
        </p:nvSpPr>
        <p:spPr>
          <a:xfrm>
            <a:off x="1009650" y="3352800"/>
            <a:ext cx="7124700" cy="1828800"/>
          </a:xfrm>
        </p:spPr>
        <p:txBody>
          <a:bodyPr/>
          <a:lstStyle/>
          <a:p>
            <a:pPr marL="0" indent="0" algn="ctr">
              <a:buFont typeface="Arial" charset="0"/>
              <a:buNone/>
            </a:pPr>
            <a:r>
              <a:rPr lang="en-US" sz="1000" smtClean="0">
                <a:cs typeface="Segoe UI" pitchFamily="34" charset="0"/>
              </a:rPr>
              <a:t>Offer brought to you by </a:t>
            </a:r>
            <a:r>
              <a:rPr lang="en-US" sz="1000" b="1" smtClean="0">
                <a:solidFill>
                  <a:srgbClr val="FF0000"/>
                </a:solidFill>
                <a:cs typeface="Segoe UI" pitchFamily="34" charset="0"/>
              </a:rPr>
              <a:t>[Insert Company Name.] [Insert Offer Terms and Conditions.] [Insert Partner Copyright Notice and Trademark Notice.]</a:t>
            </a:r>
          </a:p>
          <a:p>
            <a:pPr marL="0" indent="0" algn="ctr">
              <a:buFont typeface="Arial" charset="0"/>
              <a:buNone/>
            </a:pPr>
            <a:r>
              <a:rPr lang="en-US" sz="1000" smtClean="0">
                <a:cs typeface="Segoe UI" pitchFamily="34" charset="0"/>
              </a:rPr>
              <a:t>© 2011 Microsoft Corporation. All rights reserved. Microsoft, Microsoft Dynamics, and the Microsoft Dynamics logo</a:t>
            </a:r>
            <a:r>
              <a:rPr lang="en-US" sz="1000" b="1" smtClean="0">
                <a:cs typeface="Segoe UI" pitchFamily="34" charset="0"/>
              </a:rPr>
              <a:t> </a:t>
            </a:r>
            <a:r>
              <a:rPr lang="en-US" sz="1000" smtClean="0">
                <a:cs typeface="Segoe UI" pitchFamily="34" charset="0"/>
              </a:rPr>
              <a:t>are trademarks of the Microsoft group of companies.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marL="0" indent="0" algn="ctr">
              <a:buFont typeface="Arial" charset="0"/>
              <a:buNone/>
            </a:pPr>
            <a:r>
              <a:rPr lang="en-US" sz="1000" smtClean="0">
                <a:cs typeface="Segoe UI" pitchFamily="34" charset="0"/>
              </a:rPr>
              <a:t>MICROSOFT MAKES NO WARRANTIES, EXPRESS, IMPLIED, OR STATUTORY, AS TO THE INFORMATION IN THIS PRESENTATION.</a:t>
            </a:r>
          </a:p>
          <a:p>
            <a:pPr marL="0" indent="0">
              <a:buFont typeface="Arial" charset="0"/>
              <a:buNone/>
            </a:pPr>
            <a:endParaRPr lang="en-US" sz="1000" smtClean="0"/>
          </a:p>
        </p:txBody>
      </p:sp>
      <p:pic>
        <p:nvPicPr>
          <p:cNvPr id="35842" name="Picture 4"/>
          <p:cNvPicPr>
            <a:picLocks noChangeAspect="1"/>
          </p:cNvPicPr>
          <p:nvPr/>
        </p:nvPicPr>
        <p:blipFill>
          <a:blip r:embed="rId3"/>
          <a:srcRect/>
          <a:stretch>
            <a:fillRect/>
          </a:stretch>
        </p:blipFill>
        <p:spPr bwMode="auto">
          <a:xfrm>
            <a:off x="1905000" y="1828800"/>
            <a:ext cx="5334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Top 10 ERP vendors ranked by application </a:t>
            </a:r>
            <a:r>
              <a:rPr lang="en-US" dirty="0" smtClean="0">
                <a:solidFill>
                  <a:srgbClr val="002060"/>
                </a:solidFill>
                <a:effectLst>
                  <a:outerShdw blurRad="38100" dist="38100" dir="2700000" algn="tl">
                    <a:srgbClr val="000000">
                      <a:alpha val="43137"/>
                    </a:srgbClr>
                  </a:outerShdw>
                </a:effectLst>
              </a:rPr>
              <a:t>revenue (</a:t>
            </a:r>
            <a:r>
              <a:rPr lang="en-US" dirty="0">
                <a:solidFill>
                  <a:srgbClr val="002060"/>
                </a:solidFill>
                <a:effectLst>
                  <a:outerShdw blurRad="38100" dist="38100" dir="2700000" algn="tl">
                    <a:srgbClr val="000000">
                      <a:alpha val="43137"/>
                    </a:srgbClr>
                  </a:outerShdw>
                </a:effectLst>
              </a:rPr>
              <a:t>AMR Research, </a:t>
            </a:r>
            <a:r>
              <a:rPr lang="en-US" dirty="0" smtClean="0">
                <a:solidFill>
                  <a:srgbClr val="002060"/>
                </a:solidFill>
                <a:effectLst>
                  <a:outerShdw blurRad="38100" dist="38100" dir="2700000" algn="tl">
                    <a:srgbClr val="000000">
                      <a:alpha val="43137"/>
                    </a:srgbClr>
                  </a:outerShdw>
                </a:effectLst>
              </a:rPr>
              <a:t>2007)</a:t>
            </a:r>
            <a:endParaRPr lang="en-US" dirty="0">
              <a:solidFill>
                <a:srgbClr val="00206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752600"/>
          <a:ext cx="8229600" cy="3962400"/>
        </p:xfrm>
        <a:graphic>
          <a:graphicData uri="http://schemas.openxmlformats.org/drawingml/2006/table">
            <a:tbl>
              <a:tblPr firstRow="1" firstCol="1" bandRow="1">
                <a:tableStyleId>{5C22544A-7EE6-4342-B048-85BDC9FD1C3A}</a:tableStyleId>
              </a:tblPr>
              <a:tblGrid>
                <a:gridCol w="1356528"/>
                <a:gridCol w="1582616"/>
                <a:gridCol w="979714"/>
                <a:gridCol w="979714"/>
                <a:gridCol w="1055076"/>
                <a:gridCol w="1055076"/>
                <a:gridCol w="1220874"/>
              </a:tblGrid>
              <a:tr h="677470">
                <a:tc>
                  <a:txBody>
                    <a:bodyPr/>
                    <a:lstStyle/>
                    <a:p>
                      <a:pPr marL="0" marR="0">
                        <a:lnSpc>
                          <a:spcPct val="115000"/>
                        </a:lnSpc>
                        <a:spcBef>
                          <a:spcPts val="0"/>
                        </a:spcBef>
                        <a:spcAft>
                          <a:spcPts val="0"/>
                        </a:spcAft>
                      </a:pPr>
                      <a:r>
                        <a:rPr lang="en-US" sz="1400" dirty="0">
                          <a:effectLst/>
                        </a:rPr>
                        <a:t>2006 Revenue Rank</a:t>
                      </a:r>
                      <a:endParaRPr lang="en-US" sz="18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400" dirty="0">
                          <a:effectLst/>
                        </a:rPr>
                        <a:t>Company</a:t>
                      </a:r>
                      <a:endParaRPr lang="en-US" sz="18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Revenue,</a:t>
                      </a:r>
                      <a:endParaRPr lang="en-US" sz="1800" dirty="0">
                        <a:effectLst/>
                      </a:endParaRPr>
                    </a:p>
                    <a:p>
                      <a:pPr marL="0" marR="0">
                        <a:lnSpc>
                          <a:spcPct val="115000"/>
                        </a:lnSpc>
                        <a:spcBef>
                          <a:spcPts val="0"/>
                        </a:spcBef>
                        <a:spcAft>
                          <a:spcPts val="0"/>
                        </a:spcAft>
                      </a:pPr>
                      <a:r>
                        <a:rPr lang="en-US" sz="1400" dirty="0">
                          <a:effectLst/>
                        </a:rPr>
                        <a:t>2005 ($M)</a:t>
                      </a:r>
                      <a:endParaRPr lang="en-US" sz="18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Revenue,   2006 ($M)</a:t>
                      </a:r>
                      <a:endParaRPr lang="en-US" sz="18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Revenue</a:t>
                      </a:r>
                      <a:endParaRPr lang="en-US" sz="1800" dirty="0">
                        <a:effectLst/>
                      </a:endParaRPr>
                    </a:p>
                    <a:p>
                      <a:pPr marL="0" marR="0">
                        <a:lnSpc>
                          <a:spcPct val="115000"/>
                        </a:lnSpc>
                        <a:spcBef>
                          <a:spcPts val="0"/>
                        </a:spcBef>
                        <a:spcAft>
                          <a:spcPts val="0"/>
                        </a:spcAft>
                      </a:pPr>
                      <a:r>
                        <a:rPr lang="en-US" sz="1400" dirty="0">
                          <a:effectLst/>
                        </a:rPr>
                        <a:t>Share, 2005</a:t>
                      </a:r>
                      <a:endParaRPr lang="en-US" sz="18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Revenue</a:t>
                      </a:r>
                      <a:endParaRPr lang="en-US" sz="1800">
                        <a:effectLst/>
                      </a:endParaRPr>
                    </a:p>
                    <a:p>
                      <a:pPr marL="0" marR="0">
                        <a:lnSpc>
                          <a:spcPct val="115000"/>
                        </a:lnSpc>
                        <a:spcBef>
                          <a:spcPts val="0"/>
                        </a:spcBef>
                        <a:spcAft>
                          <a:spcPts val="0"/>
                        </a:spcAft>
                      </a:pPr>
                      <a:r>
                        <a:rPr lang="en-US" sz="1400">
                          <a:effectLst/>
                        </a:rPr>
                        <a:t>Share, 2006</a:t>
                      </a:r>
                      <a:endParaRPr lang="en-US" sz="18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400" dirty="0">
                          <a:effectLst/>
                        </a:rPr>
                        <a:t>Growth Rate, 2005- 2006</a:t>
                      </a:r>
                      <a:endParaRPr lang="en-US" sz="1800" dirty="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SAP</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10542</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11753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42%</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17%</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2</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Oracle</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5166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6044</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20%</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17%</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Infor</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480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2114</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7%</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340%</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4</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Sage Group</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1438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1830</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6%</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6%</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27%</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5</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Microsoft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844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996</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18%</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6</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Lawson</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346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560</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dirty="0">
                          <a:effectLst/>
                        </a:rPr>
                        <a:t>2%</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62%</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7</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Epicor</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291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384</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32%</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8</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IFS</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279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309</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11%</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9</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Exact Software</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281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303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8%</a:t>
                      </a:r>
                      <a:endParaRPr lang="en-US" sz="1100">
                        <a:effectLst/>
                        <a:latin typeface="Calibri"/>
                        <a:ea typeface="Calibri"/>
                        <a:cs typeface="Arial"/>
                      </a:endParaRPr>
                    </a:p>
                  </a:txBody>
                  <a:tcPr marL="68580" marR="68580" marT="0" marB="0"/>
                </a:tc>
              </a:tr>
              <a:tr h="328493">
                <a:tc>
                  <a:txBody>
                    <a:bodyPr/>
                    <a:lstStyle/>
                    <a:p>
                      <a:pPr marL="0" marR="0">
                        <a:lnSpc>
                          <a:spcPct val="115000"/>
                        </a:lnSpc>
                        <a:spcBef>
                          <a:spcPts val="0"/>
                        </a:spcBef>
                        <a:spcAft>
                          <a:spcPts val="1000"/>
                        </a:spcAft>
                      </a:pPr>
                      <a:r>
                        <a:rPr lang="en-US" sz="1000">
                          <a:effectLst/>
                        </a:rPr>
                        <a:t>10</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Activant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260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289</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000" dirty="0">
                          <a:effectLst/>
                        </a:rPr>
                        <a:t>11%</a:t>
                      </a:r>
                      <a:endParaRPr lang="en-US" sz="1100" dirty="0">
                        <a:effectLst/>
                        <a:latin typeface="Calibri"/>
                        <a:ea typeface="Calibri"/>
                        <a:cs typeface="Arial"/>
                      </a:endParaRPr>
                    </a:p>
                  </a:txBody>
                  <a:tcPr marL="68580" marR="68580"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169863" y="533400"/>
            <a:ext cx="8804275" cy="4953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Case 1</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marL="0" indent="0" fontAlgn="auto">
              <a:buFont typeface="Arial" pitchFamily="34" charset="0"/>
              <a:buNone/>
              <a:defRPr/>
            </a:pPr>
            <a:r>
              <a:rPr lang="en-US" b="1" dirty="0" smtClean="0">
                <a:solidFill>
                  <a:srgbClr val="C00000"/>
                </a:solidFill>
                <a:effectLst>
                  <a:outerShdw blurRad="38100" dist="38100" dir="2700000" algn="tl">
                    <a:srgbClr val="000000">
                      <a:alpha val="43137"/>
                    </a:srgbClr>
                  </a:outerShdw>
                </a:effectLst>
              </a:rPr>
              <a:t>Company A</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Company A is a privately owned limited liability company (LLC) headquartered in Eastern Province of Saudi Arabia and operates throughout the Kingdom. </a:t>
            </a:r>
            <a:endParaRPr lang="en-US" dirty="0" smtClean="0">
              <a:solidFill>
                <a:schemeClr val="tx1"/>
              </a:solidFill>
              <a:effectLst>
                <a:outerShdw blurRad="38100" dist="38100" dir="2700000" algn="tl">
                  <a:srgbClr val="000000">
                    <a:alpha val="43137"/>
                  </a:srgbClr>
                </a:outerShdw>
              </a:effectLst>
            </a:endParaRPr>
          </a:p>
          <a:p>
            <a:pPr fontAlgn="auto">
              <a:buFont typeface="Arial" pitchFamily="34" charset="0"/>
              <a:buChar char="•"/>
              <a:defRPr/>
            </a:pPr>
            <a:r>
              <a:rPr lang="en-US" dirty="0" smtClean="0">
                <a:solidFill>
                  <a:schemeClr val="tx1"/>
                </a:solidFill>
                <a:effectLst>
                  <a:outerShdw blurRad="38100" dist="38100" dir="2700000" algn="tl">
                    <a:srgbClr val="000000">
                      <a:alpha val="43137"/>
                    </a:srgbClr>
                  </a:outerShdw>
                </a:effectLst>
              </a:rPr>
              <a:t>The </a:t>
            </a:r>
            <a:r>
              <a:rPr lang="en-US" dirty="0">
                <a:solidFill>
                  <a:schemeClr val="tx1"/>
                </a:solidFill>
                <a:effectLst>
                  <a:outerShdw blurRad="38100" dist="38100" dir="2700000" algn="tl">
                    <a:srgbClr val="000000">
                      <a:alpha val="43137"/>
                    </a:srgbClr>
                  </a:outerShdw>
                </a:effectLst>
              </a:rPr>
              <a:t>company was established in late 90s and currently has more than 200 gas stations around the country. </a:t>
            </a:r>
            <a:endParaRPr lang="en-US" dirty="0" smtClean="0">
              <a:solidFill>
                <a:schemeClr val="tx1"/>
              </a:solidFill>
              <a:effectLst>
                <a:outerShdw blurRad="38100" dist="38100" dir="2700000" algn="tl">
                  <a:srgbClr val="000000">
                    <a:alpha val="43137"/>
                  </a:srgbClr>
                </a:outerShdw>
              </a:effectLst>
            </a:endParaRPr>
          </a:p>
          <a:p>
            <a:pPr fontAlgn="auto">
              <a:buFont typeface="Arial" pitchFamily="34" charset="0"/>
              <a:buChar char="•"/>
              <a:defRPr/>
            </a:pPr>
            <a:r>
              <a:rPr lang="en-US" dirty="0" smtClean="0">
                <a:solidFill>
                  <a:schemeClr val="tx1"/>
                </a:solidFill>
                <a:effectLst>
                  <a:outerShdw blurRad="38100" dist="38100" dir="2700000" algn="tl">
                    <a:srgbClr val="000000">
                      <a:alpha val="43137"/>
                    </a:srgbClr>
                  </a:outerShdw>
                </a:effectLst>
              </a:rPr>
              <a:t>The </a:t>
            </a:r>
            <a:r>
              <a:rPr lang="en-US" dirty="0">
                <a:solidFill>
                  <a:schemeClr val="tx1"/>
                </a:solidFill>
                <a:effectLst>
                  <a:outerShdw blurRad="38100" dist="38100" dir="2700000" algn="tl">
                    <a:srgbClr val="000000">
                      <a:alpha val="43137"/>
                    </a:srgbClr>
                  </a:outerShdw>
                </a:effectLst>
              </a:rPr>
              <a:t>main products and services of the company include Distribution of Petrol, Diesel and Car Care products. </a:t>
            </a:r>
            <a:endParaRPr lang="en-US" dirty="0" smtClean="0">
              <a:solidFill>
                <a:schemeClr val="tx1"/>
              </a:solidFill>
              <a:effectLst>
                <a:outerShdw blurRad="38100" dist="38100" dir="2700000" algn="tl">
                  <a:srgbClr val="000000">
                    <a:alpha val="43137"/>
                  </a:srgbClr>
                </a:outerShdw>
              </a:effectLst>
            </a:endParaRPr>
          </a:p>
          <a:p>
            <a:pPr fontAlgn="auto">
              <a:buFont typeface="Arial" pitchFamily="34" charset="0"/>
              <a:buChar char="•"/>
              <a:defRPr/>
            </a:pPr>
            <a:r>
              <a:rPr lang="en-US" dirty="0" smtClean="0">
                <a:solidFill>
                  <a:schemeClr val="tx1"/>
                </a:solidFill>
                <a:effectLst>
                  <a:outerShdw blurRad="38100" dist="38100" dir="2700000" algn="tl">
                    <a:srgbClr val="000000">
                      <a:alpha val="43137"/>
                    </a:srgbClr>
                  </a:outerShdw>
                </a:effectLst>
              </a:rPr>
              <a:t>The </a:t>
            </a:r>
            <a:r>
              <a:rPr lang="en-US" dirty="0">
                <a:solidFill>
                  <a:schemeClr val="tx1"/>
                </a:solidFill>
                <a:effectLst>
                  <a:outerShdw blurRad="38100" dist="38100" dir="2700000" algn="tl">
                    <a:srgbClr val="000000">
                      <a:alpha val="43137"/>
                    </a:srgbClr>
                  </a:outerShdw>
                </a:effectLst>
              </a:rPr>
              <a:t>company has between 550 to 600 employees.</a:t>
            </a:r>
          </a:p>
          <a:p>
            <a:pPr marL="0" indent="0" fontAlgn="auto">
              <a:buFont typeface="Arial" pitchFamily="34" charset="0"/>
              <a:buNone/>
              <a:defRPr/>
            </a:pP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a:t>
            </a:r>
            <a:endParaRPr lang="en-US" dirty="0"/>
          </a:p>
        </p:txBody>
      </p:sp>
      <p:sp>
        <p:nvSpPr>
          <p:cNvPr id="3" name="Content Placeholder 2"/>
          <p:cNvSpPr>
            <a:spLocks noGrp="1"/>
          </p:cNvSpPr>
          <p:nvPr>
            <p:ph idx="1"/>
          </p:nvPr>
        </p:nvSpPr>
        <p:spPr>
          <a:xfrm>
            <a:off x="457200" y="1600200"/>
            <a:ext cx="8229600" cy="3962400"/>
          </a:xfrm>
        </p:spPr>
        <p:txBody>
          <a:bodyPr rtlCol="0">
            <a:normAutofit/>
          </a:bodyPr>
          <a:lstStyle/>
          <a:p>
            <a:pPr marL="0" indent="0" fontAlgn="auto">
              <a:buFont typeface="Arial" pitchFamily="34" charset="0"/>
              <a:buNone/>
              <a:defRPr/>
            </a:pPr>
            <a:r>
              <a:rPr lang="en-US" b="1" dirty="0">
                <a:solidFill>
                  <a:srgbClr val="C00000"/>
                </a:solidFill>
                <a:effectLst>
                  <a:outerShdw blurRad="38100" dist="38100" dir="2700000" algn="tl">
                    <a:srgbClr val="000000">
                      <a:alpha val="43137"/>
                    </a:srgbClr>
                  </a:outerShdw>
                </a:effectLst>
              </a:rPr>
              <a:t>Implementation Objectives</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Integrate costing, budgeting, purchasing functions and to bring operations of satellite stations under one umbrella.</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Inventory, payroll, and Human Resource (HR) management automation.  </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The chairman of the company was interested in various summary reports and the directors needed forecasting capabilities.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a:t>
            </a:r>
            <a:endParaRPr lang="en-US" dirty="0"/>
          </a:p>
        </p:txBody>
      </p:sp>
      <p:sp>
        <p:nvSpPr>
          <p:cNvPr id="3" name="Content Placeholder 2"/>
          <p:cNvSpPr>
            <a:spLocks noGrp="1"/>
          </p:cNvSpPr>
          <p:nvPr>
            <p:ph idx="1"/>
          </p:nvPr>
        </p:nvSpPr>
        <p:spPr>
          <a:xfrm>
            <a:off x="457200" y="1447800"/>
            <a:ext cx="8229600" cy="457200"/>
          </a:xfrm>
        </p:spPr>
        <p:txBody>
          <a:bodyPr rtlCol="0">
            <a:noAutofit/>
          </a:bodyPr>
          <a:lstStyle/>
          <a:p>
            <a:pPr marL="0" indent="0" fontAlgn="auto">
              <a:buFont typeface="Arial" pitchFamily="34" charset="0"/>
              <a:buNone/>
              <a:defRPr/>
            </a:pPr>
            <a:r>
              <a:rPr lang="en-US" b="1" dirty="0">
                <a:solidFill>
                  <a:srgbClr val="C00000"/>
                </a:solidFill>
                <a:effectLst>
                  <a:outerShdw blurRad="38100" dist="38100" dir="2700000" algn="tl">
                    <a:srgbClr val="000000">
                      <a:alpha val="43137"/>
                    </a:srgbClr>
                  </a:outerShdw>
                </a:effectLst>
              </a:rPr>
              <a:t>Infrastructure</a:t>
            </a:r>
          </a:p>
        </p:txBody>
      </p:sp>
      <p:graphicFrame>
        <p:nvGraphicFramePr>
          <p:cNvPr id="4" name="Table 3"/>
          <p:cNvGraphicFramePr>
            <a:graphicFrameLocks noGrp="1"/>
          </p:cNvGraphicFramePr>
          <p:nvPr/>
        </p:nvGraphicFramePr>
        <p:xfrm>
          <a:off x="457200" y="2209800"/>
          <a:ext cx="8305800" cy="3482975"/>
        </p:xfrm>
        <a:graphic>
          <a:graphicData uri="http://schemas.openxmlformats.org/drawingml/2006/table">
            <a:tbl>
              <a:tblPr firstRow="1" firstCol="1" lastRow="1" lastCol="1" bandRow="1" bandCol="1"/>
              <a:tblGrid>
                <a:gridCol w="1969755"/>
                <a:gridCol w="3118779"/>
                <a:gridCol w="3217266"/>
              </a:tblGrid>
              <a:tr h="238424">
                <a:tc>
                  <a:txBody>
                    <a:bodyPr/>
                    <a:lstStyle/>
                    <a:p>
                      <a:pPr marL="0" marR="0">
                        <a:spcBef>
                          <a:spcPts val="0"/>
                        </a:spcBef>
                        <a:spcAft>
                          <a:spcPts val="0"/>
                        </a:spcAft>
                      </a:pPr>
                      <a:r>
                        <a:rPr lang="en-US" sz="1600" b="1" dirty="0">
                          <a:effectLst/>
                          <a:latin typeface="Calibri"/>
                          <a:ea typeface="Times New Roman"/>
                          <a:cs typeface="Times New Roman"/>
                        </a:rPr>
                        <a:t>Area</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600" b="1">
                          <a:effectLst/>
                          <a:latin typeface="Calibri"/>
                          <a:ea typeface="Times New Roman"/>
                          <a:cs typeface="Times New Roman"/>
                        </a:rPr>
                        <a:t>Pre-ERP IT Infrastructure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600" b="1">
                          <a:effectLst/>
                          <a:latin typeface="Calibri"/>
                          <a:ea typeface="Times New Roman"/>
                          <a:cs typeface="Times New Roman"/>
                        </a:rPr>
                        <a:t>Post-ERP IT Infrastructure</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476848">
                <a:tc>
                  <a:txBody>
                    <a:bodyPr/>
                    <a:lstStyle/>
                    <a:p>
                      <a:pPr marL="0" marR="0">
                        <a:spcBef>
                          <a:spcPts val="0"/>
                        </a:spcBef>
                        <a:spcAft>
                          <a:spcPts val="0"/>
                        </a:spcAft>
                      </a:pPr>
                      <a:r>
                        <a:rPr lang="en-US" sz="1600" b="1">
                          <a:effectLst/>
                          <a:latin typeface="Calibri"/>
                          <a:ea typeface="Times New Roman"/>
                          <a:cs typeface="Times New Roman"/>
                        </a:rPr>
                        <a:t>Hardware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15 Desktop (9 in HQ and 2 in each branch office), 5 Printers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31 Desktop (16 in HQ and 5 in each branch office), 9 Printers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272">
                <a:tc>
                  <a:txBody>
                    <a:bodyPr/>
                    <a:lstStyle/>
                    <a:p>
                      <a:pPr marL="0" marR="0">
                        <a:spcBef>
                          <a:spcPts val="0"/>
                        </a:spcBef>
                        <a:spcAft>
                          <a:spcPts val="0"/>
                        </a:spcAft>
                      </a:pPr>
                      <a:r>
                        <a:rPr lang="en-US" sz="1600" b="1"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b="1" dirty="0">
                          <a:effectLst/>
                          <a:latin typeface="Calibri"/>
                          <a:ea typeface="Times New Roman"/>
                          <a:cs typeface="Times New Roman"/>
                        </a:rPr>
                        <a:t>Software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 </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a:t>
                      </a:r>
                      <a:r>
                        <a:rPr lang="en-US" sz="1600" dirty="0" smtClean="0">
                          <a:effectLst/>
                          <a:latin typeface="Calibri"/>
                          <a:ea typeface="Times New Roman"/>
                          <a:cs typeface="Times New Roman"/>
                        </a:rPr>
                        <a:t>MS </a:t>
                      </a:r>
                      <a:r>
                        <a:rPr lang="en-US" sz="1600" dirty="0">
                          <a:effectLst/>
                          <a:latin typeface="Calibri"/>
                          <a:ea typeface="Times New Roman"/>
                          <a:cs typeface="Times New Roman"/>
                        </a:rPr>
                        <a:t>Office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Oracle E-business Suite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 MS Office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 Oracle Application Server</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760">
                <a:tc>
                  <a:txBody>
                    <a:bodyPr/>
                    <a:lstStyle/>
                    <a:p>
                      <a:pPr marL="0" marR="0">
                        <a:spcBef>
                          <a:spcPts val="0"/>
                        </a:spcBef>
                        <a:spcAft>
                          <a:spcPts val="0"/>
                        </a:spcAft>
                      </a:pPr>
                      <a:r>
                        <a:rPr lang="en-US" sz="1600" b="1">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b="1">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b="1">
                          <a:effectLst/>
                          <a:latin typeface="Calibri"/>
                          <a:ea typeface="Times New Roman"/>
                          <a:cs typeface="Times New Roman"/>
                        </a:rPr>
                        <a:t>Network</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LAN within HQ only (10 Mbps Ethernet)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- 100 Mbps Ethernet LAN within HQ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- 8 Mbps WAN Connection with branch offices</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3696">
                <a:tc>
                  <a:txBody>
                    <a:bodyPr/>
                    <a:lstStyle/>
                    <a:p>
                      <a:pPr marL="0" marR="0">
                        <a:spcBef>
                          <a:spcPts val="0"/>
                        </a:spcBef>
                        <a:spcAft>
                          <a:spcPts val="0"/>
                        </a:spcAft>
                      </a:pPr>
                      <a:r>
                        <a:rPr lang="en-US" sz="1600" b="1">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b="1">
                          <a:effectLst/>
                          <a:latin typeface="Calibri"/>
                          <a:ea typeface="Times New Roman"/>
                          <a:cs typeface="Times New Roman"/>
                        </a:rPr>
                        <a:t>Human Resources</a:t>
                      </a:r>
                      <a:endParaRPr lang="en-US" sz="1600">
                        <a:effectLst/>
                        <a:latin typeface="Times New Roman"/>
                        <a:ea typeface="Times New Roman"/>
                      </a:endParaRPr>
                    </a:p>
                    <a:p>
                      <a:pPr marL="0" marR="0">
                        <a:spcBef>
                          <a:spcPts val="0"/>
                        </a:spcBef>
                        <a:spcAft>
                          <a:spcPts val="0"/>
                        </a:spcAft>
                      </a:pPr>
                      <a:r>
                        <a:rPr lang="en-US" sz="1600" b="1">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b="1">
                          <a:effectLst/>
                          <a:latin typeface="Calibri"/>
                          <a:ea typeface="Times New Roman"/>
                          <a:cs typeface="Times New Roman"/>
                        </a:rPr>
                        <a:t>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Calibri"/>
                          <a:ea typeface="Times New Roman"/>
                          <a:cs typeface="Times New Roman"/>
                        </a:rPr>
                        <a:t> </a:t>
                      </a:r>
                      <a:endParaRPr lang="en-US" sz="1600">
                        <a:effectLst/>
                        <a:latin typeface="Times New Roman"/>
                        <a:ea typeface="Times New Roman"/>
                      </a:endParaRPr>
                    </a:p>
                    <a:p>
                      <a:pPr marL="0" marR="0">
                        <a:spcBef>
                          <a:spcPts val="0"/>
                        </a:spcBef>
                        <a:spcAft>
                          <a:spcPts val="0"/>
                        </a:spcAft>
                      </a:pPr>
                      <a:r>
                        <a:rPr lang="en-US" sz="1600">
                          <a:effectLst/>
                          <a:latin typeface="Calibri"/>
                          <a:ea typeface="Times New Roman"/>
                          <a:cs typeface="Times New Roman"/>
                        </a:rPr>
                        <a:t>One IT Administrator</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Times New Roman"/>
                          <a:cs typeface="Times New Roman"/>
                        </a:rPr>
                        <a:t>- One IT Manager</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Two IT Administrators</a:t>
                      </a:r>
                      <a:endParaRPr lang="en-US" sz="1600" dirty="0">
                        <a:effectLst/>
                        <a:latin typeface="Times New Roman"/>
                        <a:ea typeface="Times New Roman"/>
                      </a:endParaRPr>
                    </a:p>
                    <a:p>
                      <a:pPr marL="0" marR="0">
                        <a:spcBef>
                          <a:spcPts val="0"/>
                        </a:spcBef>
                        <a:spcAft>
                          <a:spcPts val="0"/>
                        </a:spcAft>
                      </a:pPr>
                      <a:r>
                        <a:rPr lang="en-US" sz="1600" dirty="0">
                          <a:effectLst/>
                          <a:latin typeface="Calibri"/>
                          <a:ea typeface="Times New Roman"/>
                          <a:cs typeface="Times New Roman"/>
                        </a:rPr>
                        <a:t>- Three IT Technicians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 Pre-Implementation Phase</a:t>
            </a:r>
          </a:p>
        </p:txBody>
      </p:sp>
      <p:sp>
        <p:nvSpPr>
          <p:cNvPr id="3" name="Content Placeholder 2"/>
          <p:cNvSpPr>
            <a:spLocks noGrp="1"/>
          </p:cNvSpPr>
          <p:nvPr>
            <p:ph idx="1"/>
          </p:nvPr>
        </p:nvSpPr>
        <p:spPr>
          <a:xfrm>
            <a:off x="457200" y="1600200"/>
            <a:ext cx="8229600" cy="3048000"/>
          </a:xfrm>
        </p:spPr>
        <p:txBody>
          <a:bodyPr rtlCol="0">
            <a:normAutofit/>
          </a:bodyPr>
          <a:lstStyle/>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After approving the initial proposal, company owners downsized the implementation scope to cut down implementation cost. </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Vendor selection was also influenced by the owner.</a:t>
            </a:r>
          </a:p>
          <a:p>
            <a:pPr fontAlgn="auto">
              <a:buFont typeface="Arial" pitchFamily="34" charset="0"/>
              <a:buChar char="•"/>
              <a:defRPr/>
            </a:pPr>
            <a:r>
              <a:rPr lang="en-US" dirty="0">
                <a:solidFill>
                  <a:schemeClr val="tx1"/>
                </a:solidFill>
                <a:effectLst>
                  <a:outerShdw blurRad="38100" dist="38100" dir="2700000" algn="tl">
                    <a:srgbClr val="000000">
                      <a:alpha val="43137"/>
                    </a:srgbClr>
                  </a:outerShdw>
                </a:effectLst>
              </a:rPr>
              <a:t>Management approved spending on required hardware purchase and network enhancement.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rgbClr val="002060"/>
                </a:solidFill>
                <a:effectLst>
                  <a:outerShdw blurRad="38100" dist="38100" dir="2700000" algn="tl">
                    <a:srgbClr val="000000">
                      <a:alpha val="43137"/>
                    </a:srgbClr>
                  </a:outerShdw>
                </a:effectLst>
              </a:rPr>
              <a:t>Case 1: </a:t>
            </a:r>
            <a:r>
              <a:rPr lang="en-US" dirty="0" smtClean="0">
                <a:solidFill>
                  <a:srgbClr val="002060"/>
                </a:solidFill>
                <a:effectLst>
                  <a:outerShdw blurRad="38100" dist="38100" dir="2700000" algn="tl">
                    <a:srgbClr val="000000">
                      <a:alpha val="43137"/>
                    </a:srgbClr>
                  </a:outerShdw>
                </a:effectLst>
              </a:rPr>
              <a:t>Implementation </a:t>
            </a:r>
            <a:r>
              <a:rPr lang="en-US" dirty="0">
                <a:solidFill>
                  <a:srgbClr val="002060"/>
                </a:solidFill>
                <a:effectLst>
                  <a:outerShdw blurRad="38100" dist="38100" dir="2700000" algn="tl">
                    <a:srgbClr val="000000">
                      <a:alpha val="43137"/>
                    </a:srgbClr>
                  </a:outerShdw>
                </a:effectLst>
              </a:rPr>
              <a:t>Phase</a:t>
            </a:r>
            <a:endParaRPr lang="en-US" dirty="0"/>
          </a:p>
        </p:txBody>
      </p:sp>
      <p:sp>
        <p:nvSpPr>
          <p:cNvPr id="3" name="Content Placeholder 2"/>
          <p:cNvSpPr>
            <a:spLocks noGrp="1"/>
          </p:cNvSpPr>
          <p:nvPr>
            <p:ph idx="1"/>
          </p:nvPr>
        </p:nvSpPr>
        <p:spPr/>
        <p:txBody>
          <a:bodyPr rtlCol="0">
            <a:noAutofit/>
          </a:bodyPr>
          <a:lstStyle/>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In some cases top management were not ready to implement business process reengineering (BPR) to adjust or modify business rules required by the ERP system. </a:t>
            </a:r>
          </a:p>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Even after recommendations from consultants, company owners were not interested in recruiting required number of IT personnel for administration and maintenance of the ERP system. </a:t>
            </a:r>
          </a:p>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In some occasions, owners and the top management failed to delegate authorities to the middle and lower management. </a:t>
            </a:r>
          </a:p>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Middle Management did not cooperate as expected. </a:t>
            </a:r>
          </a:p>
          <a:p>
            <a:pPr fontAlgn="auto">
              <a:buFont typeface="Arial" pitchFamily="34" charset="0"/>
              <a:buChar char="•"/>
              <a:defRPr/>
            </a:pPr>
            <a:r>
              <a:rPr lang="en-US" sz="2000" dirty="0">
                <a:solidFill>
                  <a:schemeClr val="tx1"/>
                </a:solidFill>
                <a:effectLst>
                  <a:outerShdw blurRad="38100" dist="38100" dir="2700000" algn="tl">
                    <a:srgbClr val="000000">
                      <a:alpha val="43137"/>
                    </a:srgbClr>
                  </a:outerShdw>
                </a:effectLst>
              </a:rPr>
              <a:t>Top management reduced total hours of staff training to cut cost.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1352</Words>
  <Application>Microsoft Office PowerPoint</Application>
  <PresentationFormat>On-screen Show (4:3)</PresentationFormat>
  <Paragraphs>227</Paragraphs>
  <Slides>20</Slides>
  <Notes>3</Notes>
  <HiddenSlides>0</HiddenSlides>
  <MMClips>0</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20</vt:i4>
      </vt:variant>
    </vt:vector>
  </HeadingPairs>
  <TitlesOfParts>
    <vt:vector size="39" baseType="lpstr">
      <vt:lpstr>Calibri</vt:lpstr>
      <vt:lpstr>Arial</vt:lpstr>
      <vt:lpstr>Segoe UI Semibold</vt:lpstr>
      <vt:lpstr>Segoe UI Light</vt:lpstr>
      <vt:lpstr>Segoe UI</vt:lpstr>
      <vt:lpstr>Symbol</vt:lpstr>
      <vt:lpstr>Times New Roman</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ERP IMPLEMENTATION: EXAMINING INTERDEPENDENCIES AMONG PRE-IMPLEMENTATION, IMPLEMENTATION, AND POST IMPLEMENTATION PHASES</vt:lpstr>
      <vt:lpstr>ERP MARKET </vt:lpstr>
      <vt:lpstr>Top 10 ERP vendors ranked by application revenue (AMR Research, 2007)</vt:lpstr>
      <vt:lpstr>Slide 4</vt:lpstr>
      <vt:lpstr>Case 1</vt:lpstr>
      <vt:lpstr>Case 1</vt:lpstr>
      <vt:lpstr>Case 1</vt:lpstr>
      <vt:lpstr>Case 1: Pre-Implementation Phase</vt:lpstr>
      <vt:lpstr>Case 1: Implementation Phase</vt:lpstr>
      <vt:lpstr>Case 1: Post-Implementation Phase</vt:lpstr>
      <vt:lpstr>Case 1: Analysis</vt:lpstr>
      <vt:lpstr>Case 2</vt:lpstr>
      <vt:lpstr>Case 2</vt:lpstr>
      <vt:lpstr>Case 2</vt:lpstr>
      <vt:lpstr>Case 2: Pre-Implementation Phase</vt:lpstr>
      <vt:lpstr>Case 2: Implementation Phase</vt:lpstr>
      <vt:lpstr>Case 2: Post-Implementation Phase</vt:lpstr>
      <vt:lpstr>Case 2: Analysis</vt:lpstr>
      <vt:lpstr>CONCLUSION</vt:lpstr>
      <vt:lpstr>Slide 20</vt:lpstr>
    </vt:vector>
  </TitlesOfParts>
  <Company>McCann Erickson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ITGroup</dc:creator>
  <cp:lastModifiedBy>hlee1</cp:lastModifiedBy>
  <cp:revision>69</cp:revision>
  <cp:lastPrinted>2011-10-11T17:30:50Z</cp:lastPrinted>
  <dcterms:created xsi:type="dcterms:W3CDTF">2011-10-03T18:25:19Z</dcterms:created>
  <dcterms:modified xsi:type="dcterms:W3CDTF">2012-03-15T12:35:45Z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0x0101002281CE558165AC4DA480440EDB554D4E</vt:lpwstr>
  </property>
  <property fmtid="{D5CDD505-2E9C-101B-9397-08002B2CF9AE}" pid="3" name="TaxKeywordTaxHTField">
    <vt:lpwstr/>
  </property>
  <property fmtid="{D5CDD505-2E9C-101B-9397-08002B2CF9AE}" pid="4" name="TaxCatchAll">
    <vt:lpwstr/>
  </property>
</Properties>
</file>