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67" r:id="rId3"/>
    <p:sldId id="269" r:id="rId4"/>
    <p:sldId id="279" r:id="rId5"/>
    <p:sldId id="276" r:id="rId6"/>
    <p:sldId id="271" r:id="rId7"/>
    <p:sldId id="272" r:id="rId8"/>
    <p:sldId id="277" r:id="rId9"/>
    <p:sldId id="273" r:id="rId10"/>
    <p:sldId id="274" r:id="rId11"/>
    <p:sldId id="275" r:id="rId12"/>
    <p:sldId id="278" r:id="rId13"/>
  </p:sldIdLst>
  <p:sldSz cx="9144000" cy="6858000" type="screen4x3"/>
  <p:notesSz cx="6985000" cy="92837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exa Hoekstra (Xtreme Consulting Group Inc)" initials="" lastIdx="3" clrIdx="0"/>
  <p:cmAuthor id="1" name="Susan Harris"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7F7F7F"/>
    <a:srgbClr val="4D94CE"/>
    <a:srgbClr val="00488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587" autoAdjust="0"/>
    <p:restoredTop sz="56335" autoAdjust="0"/>
  </p:normalViewPr>
  <p:slideViewPr>
    <p:cSldViewPr>
      <p:cViewPr varScale="1">
        <p:scale>
          <a:sx n="33" d="100"/>
          <a:sy n="33" d="100"/>
        </p:scale>
        <p:origin x="-1834" y="-77"/>
      </p:cViewPr>
      <p:guideLst>
        <p:guide orient="horz" pos="171"/>
        <p:guide pos="288"/>
      </p:guideLst>
    </p:cSldViewPr>
  </p:slideViewPr>
  <p:notesTextViewPr>
    <p:cViewPr>
      <p:scale>
        <a:sx n="1" d="1"/>
        <a:sy n="1" d="1"/>
      </p:scale>
      <p:origin x="0" y="0"/>
    </p:cViewPr>
  </p:notesTextViewPr>
  <p:notesViewPr>
    <p:cSldViewPr>
      <p:cViewPr>
        <p:scale>
          <a:sx n="180" d="100"/>
          <a:sy n="180" d="100"/>
        </p:scale>
        <p:origin x="-930" y="5292"/>
      </p:cViewPr>
      <p:guideLst>
        <p:guide orient="horz" pos="2924"/>
        <p:guide pos="220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56050" y="0"/>
            <a:ext cx="3027363" cy="46355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85FA4818-700F-4DE2-9DD7-90937E5BC6AA}" type="datetimeFigureOut">
              <a:rPr lang="en-US"/>
              <a:pPr>
                <a:defRPr/>
              </a:pPr>
              <a:t>3/15/2012</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98500" y="4410075"/>
            <a:ext cx="5588000" cy="4176713"/>
          </a:xfrm>
          <a:prstGeom prst="rect">
            <a:avLst/>
          </a:prstGeom>
        </p:spPr>
        <p:txBody>
          <a:bodyPr vert="horz" lIns="91440" tIns="45720" rIns="91440" bIns="45720"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818563"/>
            <a:ext cx="3027363" cy="46355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56050" y="8818563"/>
            <a:ext cx="3027363" cy="46355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0D6EA8BD-1D7D-4651-A628-4E463910CCB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ts val="600"/>
      </a:spcAft>
      <a:defRPr sz="1000" kern="1200">
        <a:solidFill>
          <a:schemeClr val="tx1"/>
        </a:solidFill>
        <a:latin typeface="Segoe UI" pitchFamily="34" charset="0"/>
        <a:ea typeface="Segoe UI" pitchFamily="34" charset="0"/>
        <a:cs typeface="Segoe UI" pitchFamily="34" charset="0"/>
      </a:defRPr>
    </a:lvl1pPr>
    <a:lvl2pPr marL="457200" algn="l" rtl="0" fontAlgn="base">
      <a:spcBef>
        <a:spcPct val="30000"/>
      </a:spcBef>
      <a:spcAft>
        <a:spcPts val="600"/>
      </a:spcAft>
      <a:defRPr sz="1000" kern="1200">
        <a:solidFill>
          <a:schemeClr val="tx1"/>
        </a:solidFill>
        <a:latin typeface="Segoe UI" pitchFamily="34" charset="0"/>
        <a:ea typeface="Segoe UI" pitchFamily="34" charset="0"/>
        <a:cs typeface="Segoe UI" pitchFamily="34" charset="0"/>
      </a:defRPr>
    </a:lvl2pPr>
    <a:lvl3pPr marL="914400" algn="l" rtl="0" fontAlgn="base">
      <a:spcBef>
        <a:spcPct val="30000"/>
      </a:spcBef>
      <a:spcAft>
        <a:spcPts val="600"/>
      </a:spcAft>
      <a:defRPr sz="1000" kern="1200">
        <a:solidFill>
          <a:schemeClr val="tx1"/>
        </a:solidFill>
        <a:latin typeface="Segoe UI" pitchFamily="34" charset="0"/>
        <a:ea typeface="Segoe UI" pitchFamily="34" charset="0"/>
        <a:cs typeface="Segoe UI" pitchFamily="34" charset="0"/>
      </a:defRPr>
    </a:lvl3pPr>
    <a:lvl4pPr marL="1371600" algn="l" rtl="0" fontAlgn="base">
      <a:spcBef>
        <a:spcPct val="30000"/>
      </a:spcBef>
      <a:spcAft>
        <a:spcPts val="600"/>
      </a:spcAft>
      <a:defRPr sz="1000" kern="1200">
        <a:solidFill>
          <a:schemeClr val="tx1"/>
        </a:solidFill>
        <a:latin typeface="Segoe UI" pitchFamily="34" charset="0"/>
        <a:ea typeface="Segoe UI" pitchFamily="34" charset="0"/>
        <a:cs typeface="Segoe UI" pitchFamily="34" charset="0"/>
      </a:defRPr>
    </a:lvl4pPr>
    <a:lvl5pPr marL="1828800" algn="l" rtl="0" fontAlgn="base">
      <a:spcBef>
        <a:spcPct val="30000"/>
      </a:spcBef>
      <a:spcAft>
        <a:spcPts val="600"/>
      </a:spcAft>
      <a:defRPr sz="1000" kern="1200">
        <a:solidFill>
          <a:schemeClr val="tx1"/>
        </a:solidFill>
        <a:latin typeface="Segoe UI" pitchFamily="34" charset="0"/>
        <a:ea typeface="Segoe UI" pitchFamily="34" charset="0"/>
        <a:cs typeface="Segoe UI"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sl-SI"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8D51194-501A-4D47-9343-2C9359D92D6F}" type="slidenum">
              <a:rPr lang="en-US">
                <a:cs typeface="Arial" charset="0"/>
              </a:rPr>
              <a:pPr fontAlgn="base">
                <a:spcBef>
                  <a:spcPct val="0"/>
                </a:spcBef>
                <a:spcAft>
                  <a:spcPct val="0"/>
                </a:spcAft>
              </a:pPr>
              <a:t>1</a:t>
            </a:fld>
            <a:endParaRPr lang="en-US">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sl-SI" smtClean="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3707E50-AC96-482C-9CE4-371EE3EA35DC}" type="slidenum">
              <a:rPr lang="en-US">
                <a:cs typeface="Arial" charset="0"/>
              </a:rPr>
              <a:pPr fontAlgn="base">
                <a:spcBef>
                  <a:spcPct val="0"/>
                </a:spcBef>
                <a:spcAft>
                  <a:spcPct val="0"/>
                </a:spcAft>
              </a:pPr>
              <a:t>10</a:t>
            </a:fld>
            <a:endParaRPr lang="en-US">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Ograda stranske slike 1"/>
          <p:cNvSpPr>
            <a:spLocks noGrp="1" noRot="1" noChangeAspect="1" noTextEdit="1"/>
          </p:cNvSpPr>
          <p:nvPr>
            <p:ph type="sldImg"/>
          </p:nvPr>
        </p:nvSpPr>
        <p:spPr bwMode="auto">
          <a:noFill/>
          <a:ln>
            <a:solidFill>
              <a:srgbClr val="000000"/>
            </a:solidFill>
            <a:miter lim="800000"/>
            <a:headEnd/>
            <a:tailEnd/>
          </a:ln>
        </p:spPr>
      </p:sp>
      <p:sp>
        <p:nvSpPr>
          <p:cNvPr id="35842" name="Ograda opomb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5843" name="Ograda številke diapoz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3B2D12D-515C-428C-8F18-8A4133F81D57}" type="slidenum">
              <a:rPr lang="en-US">
                <a:cs typeface="Arial" charset="0"/>
              </a:rPr>
              <a:pPr fontAlgn="base">
                <a:spcBef>
                  <a:spcPct val="0"/>
                </a:spcBef>
                <a:spcAft>
                  <a:spcPct val="0"/>
                </a:spcAft>
              </a:pPr>
              <a:t>11</a:t>
            </a:fld>
            <a:endParaRPr lang="en-US">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12EF13C-1677-4CA1-9AEA-B70D8B75945F}" type="slidenum">
              <a:rPr lang="en-US">
                <a:cs typeface="Arial" charset="0"/>
              </a:rPr>
              <a:pPr fontAlgn="base">
                <a:spcBef>
                  <a:spcPct val="0"/>
                </a:spcBef>
                <a:spcAft>
                  <a:spcPct val="0"/>
                </a:spcAft>
              </a:pPr>
              <a:t>12</a:t>
            </a:fld>
            <a:endParaRPr 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Ograda stranske slike 1"/>
          <p:cNvSpPr>
            <a:spLocks noGrp="1" noRot="1" noChangeAspect="1" noTextEdit="1"/>
          </p:cNvSpPr>
          <p:nvPr>
            <p:ph type="sldImg"/>
          </p:nvPr>
        </p:nvSpPr>
        <p:spPr bwMode="auto">
          <a:noFill/>
          <a:ln>
            <a:solidFill>
              <a:srgbClr val="000000"/>
            </a:solidFill>
            <a:miter lim="800000"/>
            <a:headEnd/>
            <a:tailEnd/>
          </a:ln>
        </p:spPr>
      </p:sp>
      <p:sp>
        <p:nvSpPr>
          <p:cNvPr id="17410" name="Ograda opomb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7411" name="Ograda številke diapoz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EF42CFF-8376-4DA5-A53A-875C88EC614A}" type="slidenum">
              <a:rPr lang="en-US">
                <a:cs typeface="Arial" charset="0"/>
              </a:rPr>
              <a:pPr fontAlgn="base">
                <a:spcBef>
                  <a:spcPct val="0"/>
                </a:spcBef>
                <a:spcAft>
                  <a:spcPct val="0"/>
                </a:spcAft>
              </a:pPr>
              <a:t>2</a:t>
            </a:fld>
            <a:endParaRPr 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fontAlgn="auto">
              <a:spcBef>
                <a:spcPts val="0"/>
              </a:spcBef>
              <a:defRPr/>
            </a:pPr>
            <a:endParaRPr lang="sl-SI" dirty="0" smtClean="0"/>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2BC689E-49D2-49E5-8862-C704C95855AF}" type="slidenum">
              <a:rPr lang="en-US">
                <a:cs typeface="Arial" charset="0"/>
              </a:rPr>
              <a:pPr fontAlgn="base">
                <a:spcBef>
                  <a:spcPct val="0"/>
                </a:spcBef>
                <a:spcAft>
                  <a:spcPct val="0"/>
                </a:spcAft>
              </a:pPr>
              <a:t>3</a:t>
            </a:fld>
            <a:endParaRPr lang="en-U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sl-SI"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BE635F5-D90D-44D3-ACBD-32CD5BB12D21}" type="slidenum">
              <a:rPr lang="en-US">
                <a:cs typeface="Arial" charset="0"/>
              </a:rPr>
              <a:pPr fontAlgn="base">
                <a:spcBef>
                  <a:spcPct val="0"/>
                </a:spcBef>
                <a:spcAft>
                  <a:spcPct val="0"/>
                </a:spcAft>
              </a:pPr>
              <a:t>4</a:t>
            </a:fld>
            <a:endParaRPr lang="en-US">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sl-SI"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35C0B0-A13E-4E30-8BB0-6F2716F56752}" type="slidenum">
              <a:rPr lang="en-US">
                <a:cs typeface="Arial" charset="0"/>
              </a:rPr>
              <a:pPr fontAlgn="base">
                <a:spcBef>
                  <a:spcPct val="0"/>
                </a:spcBef>
                <a:spcAft>
                  <a:spcPct val="0"/>
                </a:spcAft>
              </a:pPr>
              <a:t>5</a:t>
            </a:fld>
            <a:endParaRPr lang="en-US">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Ograda stranske slike 1"/>
          <p:cNvSpPr>
            <a:spLocks noGrp="1" noRot="1" noChangeAspect="1" noTextEdit="1"/>
          </p:cNvSpPr>
          <p:nvPr>
            <p:ph type="sldImg"/>
          </p:nvPr>
        </p:nvSpPr>
        <p:spPr bwMode="auto">
          <a:noFill/>
          <a:ln>
            <a:solidFill>
              <a:srgbClr val="000000"/>
            </a:solidFill>
            <a:miter lim="800000"/>
            <a:headEnd/>
            <a:tailEnd/>
          </a:ln>
        </p:spPr>
      </p:sp>
      <p:sp>
        <p:nvSpPr>
          <p:cNvPr id="25602" name="Ograda opomb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sl-SI" smtClean="0"/>
          </a:p>
        </p:txBody>
      </p:sp>
      <p:sp>
        <p:nvSpPr>
          <p:cNvPr id="25603" name="Ograda številke diapoz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BD643CC-DEB1-4D1D-A725-43BA309442EA}" type="slidenum">
              <a:rPr lang="en-US">
                <a:cs typeface="Arial" charset="0"/>
              </a:rPr>
              <a:pPr fontAlgn="base">
                <a:spcBef>
                  <a:spcPct val="0"/>
                </a:spcBef>
                <a:spcAft>
                  <a:spcPct val="0"/>
                </a:spcAft>
              </a:pPr>
              <a:t>6</a:t>
            </a:fld>
            <a:endParaRPr lang="en-US">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sl-SI"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3047534-8766-423A-AA69-FC6F676164F1}" type="slidenum">
              <a:rPr lang="en-US">
                <a:cs typeface="Arial" charset="0"/>
              </a:rPr>
              <a:pPr fontAlgn="base">
                <a:spcBef>
                  <a:spcPct val="0"/>
                </a:spcBef>
                <a:spcAft>
                  <a:spcPct val="0"/>
                </a:spcAft>
              </a:pPr>
              <a:t>7</a:t>
            </a:fld>
            <a:endParaRPr lang="en-US">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sl-SI" smtClean="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EF87AF-C944-4957-9400-357947D0665A}" type="slidenum">
              <a:rPr lang="en-US">
                <a:cs typeface="Arial" charset="0"/>
              </a:rPr>
              <a:pPr fontAlgn="base">
                <a:spcBef>
                  <a:spcPct val="0"/>
                </a:spcBef>
                <a:spcAft>
                  <a:spcPct val="0"/>
                </a:spcAft>
              </a:pPr>
              <a:t>8</a:t>
            </a:fld>
            <a:endParaRPr lang="en-US">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sl-SI" smtClean="0"/>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DF966BC-D91B-4EC6-9FBD-EB90E150B070}" type="slidenum">
              <a:rPr lang="en-US">
                <a:cs typeface="Arial" charset="0"/>
              </a:rPr>
              <a:pPr fontAlgn="base">
                <a:spcBef>
                  <a:spcPct val="0"/>
                </a:spcBef>
                <a:spcAft>
                  <a:spcPct val="0"/>
                </a:spcAft>
              </a:pPr>
              <a:t>9</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7"/>
          <p:cNvPicPr>
            <a:picLocks noChangeAspect="1"/>
          </p:cNvPicPr>
          <p:nvPr userDrawn="1"/>
        </p:nvPicPr>
        <p:blipFill>
          <a:blip r:embed="rId2"/>
          <a:srcRect/>
          <a:stretch>
            <a:fillRect/>
          </a:stretch>
        </p:blipFill>
        <p:spPr bwMode="auto">
          <a:xfrm>
            <a:off x="0" y="109538"/>
            <a:ext cx="9144000" cy="6769100"/>
          </a:xfrm>
          <a:prstGeom prst="rect">
            <a:avLst/>
          </a:prstGeom>
          <a:noFill/>
          <a:ln w="9525">
            <a:noFill/>
            <a:miter lim="800000"/>
            <a:headEnd/>
            <a:tailEnd/>
          </a:ln>
        </p:spPr>
      </p:pic>
      <p:sp>
        <p:nvSpPr>
          <p:cNvPr id="4" name="TextBox 2"/>
          <p:cNvSpPr txBox="1"/>
          <p:nvPr userDrawn="1"/>
        </p:nvSpPr>
        <p:spPr>
          <a:xfrm>
            <a:off x="4953000" y="925513"/>
            <a:ext cx="3886200" cy="369887"/>
          </a:xfrm>
          <a:prstGeom prst="rect">
            <a:avLst/>
          </a:prstGeom>
          <a:noFill/>
        </p:spPr>
        <p:txBody>
          <a:bodyPr>
            <a:spAutoFit/>
          </a:bodyPr>
          <a:lstStyle/>
          <a:p>
            <a:pPr fontAlgn="auto">
              <a:spcBef>
                <a:spcPts val="0"/>
              </a:spcBef>
              <a:spcAft>
                <a:spcPts val="0"/>
              </a:spcAft>
              <a:defRPr/>
            </a:pPr>
            <a:r>
              <a:rPr lang="en-US" dirty="0">
                <a:solidFill>
                  <a:schemeClr val="bg1">
                    <a:lumMod val="50000"/>
                  </a:schemeClr>
                </a:solidFill>
                <a:latin typeface="+mn-lt"/>
                <a:cs typeface="+mn-cs"/>
              </a:rPr>
              <a:t>Microsoft Dynamics</a:t>
            </a:r>
            <a:r>
              <a:rPr lang="en-US" sz="1000" dirty="0">
                <a:solidFill>
                  <a:schemeClr val="bg1">
                    <a:lumMod val="50000"/>
                  </a:schemeClr>
                </a:solidFill>
                <a:latin typeface="+mn-lt"/>
                <a:cs typeface="+mn-cs"/>
                <a:sym typeface="Symbol"/>
              </a:rPr>
              <a:t></a:t>
            </a:r>
            <a:r>
              <a:rPr lang="en-US" sz="1000" dirty="0">
                <a:solidFill>
                  <a:schemeClr val="bg1">
                    <a:lumMod val="50000"/>
                  </a:schemeClr>
                </a:solidFill>
                <a:latin typeface="+mn-lt"/>
                <a:cs typeface="+mn-cs"/>
              </a:rPr>
              <a:t> </a:t>
            </a:r>
            <a:r>
              <a:rPr lang="en-US" dirty="0">
                <a:solidFill>
                  <a:schemeClr val="bg1">
                    <a:lumMod val="50000"/>
                  </a:schemeClr>
                </a:solidFill>
                <a:latin typeface="+mn-lt"/>
                <a:cs typeface="+mn-cs"/>
              </a:rPr>
              <a:t>Academic Alliance</a:t>
            </a:r>
            <a:endParaRPr lang="en-US" dirty="0">
              <a:solidFill>
                <a:schemeClr val="bg1">
                  <a:lumMod val="50000"/>
                </a:schemeClr>
              </a:solidFill>
              <a:latin typeface="+mn-lt"/>
              <a:cs typeface="+mn-cs"/>
            </a:endParaRPr>
          </a:p>
        </p:txBody>
      </p:sp>
      <p:sp>
        <p:nvSpPr>
          <p:cNvPr id="2" name="Title 1"/>
          <p:cNvSpPr>
            <a:spLocks noGrp="1"/>
          </p:cNvSpPr>
          <p:nvPr>
            <p:ph type="ctrTitle"/>
          </p:nvPr>
        </p:nvSpPr>
        <p:spPr>
          <a:xfrm>
            <a:off x="533400" y="1600200"/>
            <a:ext cx="6281468" cy="2133600"/>
          </a:xfrm>
        </p:spPr>
        <p:txBody>
          <a:bodyPr anchor="t">
            <a:normAutofit/>
          </a:bodyPr>
          <a:lstStyle>
            <a:lvl1pPr>
              <a:defRPr sz="7000">
                <a:solidFill>
                  <a:srgbClr val="004881"/>
                </a:solidFill>
                <a:latin typeface="Segoe UI Light" pitchFamily="34" charset="0"/>
              </a:defRPr>
            </a:lvl1pPr>
          </a:lstStyle>
          <a:p>
            <a:r>
              <a:rPr lang="en-US" dirty="0"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2BD0103-CF13-49A2-90D2-9AD70763BD2C}" type="datetimeFigureOut">
              <a:rPr lang="en-US"/>
              <a:pPr>
                <a:defRPr/>
              </a:pPr>
              <a:t>3/15/2012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012FC67-5479-4C1D-817A-DB24C970779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7134D99-6D21-4F0B-A276-6E157ACA2F04}" type="datetimeFigureOut">
              <a:rPr lang="en-US"/>
              <a:pPr>
                <a:defRPr/>
              </a:pPr>
              <a:t>3/15/2012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498CE10-94B2-4DF1-9816-7967C3DC5B7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6"/>
          <p:cNvSpPr txBox="1"/>
          <p:nvPr userDrawn="1"/>
        </p:nvSpPr>
        <p:spPr>
          <a:xfrm>
            <a:off x="152400" y="6096000"/>
            <a:ext cx="3886200" cy="369888"/>
          </a:xfrm>
          <a:prstGeom prst="rect">
            <a:avLst/>
          </a:prstGeom>
          <a:noFill/>
        </p:spPr>
        <p:txBody>
          <a:bodyPr>
            <a:spAutoFit/>
          </a:bodyPr>
          <a:lstStyle/>
          <a:p>
            <a:pPr fontAlgn="auto">
              <a:spcBef>
                <a:spcPts val="0"/>
              </a:spcBef>
              <a:spcAft>
                <a:spcPts val="0"/>
              </a:spcAft>
              <a:defRPr/>
            </a:pPr>
            <a:r>
              <a:rPr lang="en-US" dirty="0">
                <a:solidFill>
                  <a:schemeClr val="bg1">
                    <a:lumMod val="50000"/>
                  </a:schemeClr>
                </a:solidFill>
                <a:latin typeface="+mn-lt"/>
                <a:cs typeface="+mn-cs"/>
              </a:rPr>
              <a:t>Microsoft Dynamics</a:t>
            </a:r>
            <a:r>
              <a:rPr lang="en-US" sz="1000" dirty="0">
                <a:solidFill>
                  <a:schemeClr val="bg1">
                    <a:lumMod val="50000"/>
                  </a:schemeClr>
                </a:solidFill>
                <a:latin typeface="+mn-lt"/>
                <a:cs typeface="+mn-cs"/>
                <a:sym typeface="Symbol"/>
              </a:rPr>
              <a:t></a:t>
            </a:r>
            <a:r>
              <a:rPr lang="en-US" sz="1000" dirty="0">
                <a:solidFill>
                  <a:schemeClr val="bg1">
                    <a:lumMod val="50000"/>
                  </a:schemeClr>
                </a:solidFill>
                <a:latin typeface="+mn-lt"/>
                <a:cs typeface="+mn-cs"/>
              </a:rPr>
              <a:t> </a:t>
            </a:r>
            <a:r>
              <a:rPr lang="en-US" dirty="0">
                <a:solidFill>
                  <a:schemeClr val="bg1">
                    <a:lumMod val="50000"/>
                  </a:schemeClr>
                </a:solidFill>
                <a:latin typeface="+mn-lt"/>
                <a:cs typeface="+mn-cs"/>
              </a:rPr>
              <a:t>Academic Alliance</a:t>
            </a:r>
            <a:endParaRPr lang="en-US" dirty="0">
              <a:solidFill>
                <a:schemeClr val="bg1">
                  <a:lumMod val="50000"/>
                </a:schemeClr>
              </a:solidFill>
              <a:latin typeface="+mn-lt"/>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spcAft>
                <a:spcPts val="600"/>
              </a:spcAft>
              <a:buSzPct val="75000"/>
              <a:defRPr sz="2500"/>
            </a:lvl1pPr>
            <a:lvl2pPr>
              <a:defRPr sz="20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3412E01-0003-4F2F-A4B4-7EB65E63BE79}" type="datetimeFigureOut">
              <a:rPr lang="en-US"/>
              <a:pPr>
                <a:defRPr/>
              </a:pPr>
              <a:t>3/15/2012</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510FEF2-10F0-4998-9378-10FB1367F2A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B106BE8-D7E3-40E8-B280-1BE28B4F7D4E}" type="datetimeFigureOut">
              <a:rPr lang="en-US"/>
              <a:pPr>
                <a:defRPr/>
              </a:pPr>
              <a:t>3/15/2012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A1BB754-7079-4D6B-9C4D-09A0F805DC5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FD0CF3F-6870-42F9-AF47-6C5F4815D0C8}" type="datetimeFigureOut">
              <a:rPr lang="en-US"/>
              <a:pPr>
                <a:defRPr/>
              </a:pPr>
              <a:t>3/15/2012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FC9769E-DA83-4F69-9A2E-4651D07F8DA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63B55F9-9A5A-4335-8D5F-5B99B1320C37}" type="datetimeFigureOut">
              <a:rPr lang="en-US"/>
              <a:pPr>
                <a:defRPr/>
              </a:pPr>
              <a:t>3/15/2012</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2495628-2C9B-428E-A14A-67D315CDB71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75CFC64-5305-4F0E-B0BE-A77E6C1DBEAA}" type="datetimeFigureOut">
              <a:rPr lang="en-US"/>
              <a:pPr>
                <a:defRPr/>
              </a:pPr>
              <a:t>3/15/2012</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03DD33D-E573-4F1D-A93D-D6955A513CA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BDFE937-4C10-4315-8553-83E56F58B60F}" type="datetimeFigureOut">
              <a:rPr lang="en-US"/>
              <a:pPr>
                <a:defRPr/>
              </a:pPr>
              <a:t>3/15/2012</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3577369-C3A9-483F-B54B-C7DCE3919D9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7061801-458D-4F3A-9497-7273A03ED47D}" type="datetimeFigureOut">
              <a:rPr lang="en-US"/>
              <a:pPr>
                <a:defRPr/>
              </a:pPr>
              <a:t>3/15/2012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0D34975-9412-43FC-B5E4-C29D2AADE3E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4863F45-683C-49A5-A5F8-F4D7E732461A}" type="datetimeFigureOut">
              <a:rPr lang="en-US"/>
              <a:pPr>
                <a:defRPr/>
              </a:pPr>
              <a:t>3/15/2012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F6A3849-F2E1-45D7-B27D-D8EF6E8F5D5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3"/>
          <p:cNvPicPr>
            <a:picLocks noChangeAspect="1"/>
          </p:cNvPicPr>
          <p:nvPr userDrawn="1"/>
        </p:nvPicPr>
        <p:blipFill>
          <a:blip r:embed="rId13"/>
          <a:srcRect/>
          <a:stretch>
            <a:fillRect/>
          </a:stretch>
        </p:blipFill>
        <p:spPr bwMode="auto">
          <a:xfrm>
            <a:off x="0" y="103188"/>
            <a:ext cx="9144000" cy="6754812"/>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iming>
    <p:tnLst>
      <p:par>
        <p:cTn id="1" dur="indefinite" restart="never" nodeType="tmRoot"/>
      </p:par>
    </p:tnLst>
  </p:timing>
  <p:txStyles>
    <p:titleStyle>
      <a:lvl1pPr algn="l" rtl="0" fontAlgn="base">
        <a:spcBef>
          <a:spcPct val="0"/>
        </a:spcBef>
        <a:spcAft>
          <a:spcPct val="0"/>
        </a:spcAft>
        <a:defRPr sz="3200" kern="1200">
          <a:solidFill>
            <a:srgbClr val="7F7F7F"/>
          </a:solidFill>
          <a:latin typeface="Segoe UI Semibold" pitchFamily="34" charset="0"/>
          <a:ea typeface="+mj-ea"/>
          <a:cs typeface="+mj-cs"/>
        </a:defRPr>
      </a:lvl1pPr>
      <a:lvl2pPr algn="l" rtl="0" fontAlgn="base">
        <a:spcBef>
          <a:spcPct val="0"/>
        </a:spcBef>
        <a:spcAft>
          <a:spcPct val="0"/>
        </a:spcAft>
        <a:defRPr sz="3200">
          <a:solidFill>
            <a:srgbClr val="7F7F7F"/>
          </a:solidFill>
          <a:latin typeface="Segoe UI Semibold" pitchFamily="34" charset="0"/>
        </a:defRPr>
      </a:lvl2pPr>
      <a:lvl3pPr algn="l" rtl="0" fontAlgn="base">
        <a:spcBef>
          <a:spcPct val="0"/>
        </a:spcBef>
        <a:spcAft>
          <a:spcPct val="0"/>
        </a:spcAft>
        <a:defRPr sz="3200">
          <a:solidFill>
            <a:srgbClr val="7F7F7F"/>
          </a:solidFill>
          <a:latin typeface="Segoe UI Semibold" pitchFamily="34" charset="0"/>
        </a:defRPr>
      </a:lvl3pPr>
      <a:lvl4pPr algn="l" rtl="0" fontAlgn="base">
        <a:spcBef>
          <a:spcPct val="0"/>
        </a:spcBef>
        <a:spcAft>
          <a:spcPct val="0"/>
        </a:spcAft>
        <a:defRPr sz="3200">
          <a:solidFill>
            <a:srgbClr val="7F7F7F"/>
          </a:solidFill>
          <a:latin typeface="Segoe UI Semibold" pitchFamily="34" charset="0"/>
        </a:defRPr>
      </a:lvl4pPr>
      <a:lvl5pPr algn="l" rtl="0" fontAlgn="base">
        <a:spcBef>
          <a:spcPct val="0"/>
        </a:spcBef>
        <a:spcAft>
          <a:spcPct val="0"/>
        </a:spcAft>
        <a:defRPr sz="3200">
          <a:solidFill>
            <a:srgbClr val="7F7F7F"/>
          </a:solidFill>
          <a:latin typeface="Segoe UI Semibold" pitchFamily="34" charset="0"/>
        </a:defRPr>
      </a:lvl5pPr>
      <a:lvl6pPr marL="457200" algn="l" rtl="0" fontAlgn="base">
        <a:spcBef>
          <a:spcPct val="0"/>
        </a:spcBef>
        <a:spcAft>
          <a:spcPct val="0"/>
        </a:spcAft>
        <a:defRPr sz="3200">
          <a:solidFill>
            <a:srgbClr val="7F7F7F"/>
          </a:solidFill>
          <a:latin typeface="Segoe UI Semibold" pitchFamily="34" charset="0"/>
        </a:defRPr>
      </a:lvl6pPr>
      <a:lvl7pPr marL="914400" algn="l" rtl="0" fontAlgn="base">
        <a:spcBef>
          <a:spcPct val="0"/>
        </a:spcBef>
        <a:spcAft>
          <a:spcPct val="0"/>
        </a:spcAft>
        <a:defRPr sz="3200">
          <a:solidFill>
            <a:srgbClr val="7F7F7F"/>
          </a:solidFill>
          <a:latin typeface="Segoe UI Semibold" pitchFamily="34" charset="0"/>
        </a:defRPr>
      </a:lvl7pPr>
      <a:lvl8pPr marL="1371600" algn="l" rtl="0" fontAlgn="base">
        <a:spcBef>
          <a:spcPct val="0"/>
        </a:spcBef>
        <a:spcAft>
          <a:spcPct val="0"/>
        </a:spcAft>
        <a:defRPr sz="3200">
          <a:solidFill>
            <a:srgbClr val="7F7F7F"/>
          </a:solidFill>
          <a:latin typeface="Segoe UI Semibold" pitchFamily="34" charset="0"/>
        </a:defRPr>
      </a:lvl8pPr>
      <a:lvl9pPr marL="1828800" algn="l" rtl="0" fontAlgn="base">
        <a:spcBef>
          <a:spcPct val="0"/>
        </a:spcBef>
        <a:spcAft>
          <a:spcPct val="0"/>
        </a:spcAft>
        <a:defRPr sz="3200">
          <a:solidFill>
            <a:srgbClr val="7F7F7F"/>
          </a:solidFill>
          <a:latin typeface="Segoe UI Semibold" pitchFamily="34" charset="0"/>
        </a:defRPr>
      </a:lvl9pPr>
    </p:titleStyle>
    <p:bodyStyle>
      <a:lvl1pPr marL="342900" indent="-342900" algn="l" rtl="0" fontAlgn="base">
        <a:spcBef>
          <a:spcPct val="20000"/>
        </a:spcBef>
        <a:spcAft>
          <a:spcPct val="0"/>
        </a:spcAft>
        <a:buFont typeface="Arial" charset="0"/>
        <a:buChar char="•"/>
        <a:defRPr sz="3200" kern="1200">
          <a:solidFill>
            <a:srgbClr val="7F7F7F"/>
          </a:solidFill>
          <a:latin typeface="Segoe UI Light" pitchFamily="34" charset="0"/>
          <a:ea typeface="+mn-ea"/>
          <a:cs typeface="+mn-cs"/>
        </a:defRPr>
      </a:lvl1pPr>
      <a:lvl2pPr marL="742950" indent="-285750" algn="l" rtl="0" fontAlgn="base">
        <a:spcBef>
          <a:spcPct val="20000"/>
        </a:spcBef>
        <a:spcAft>
          <a:spcPct val="0"/>
        </a:spcAft>
        <a:buFont typeface="Arial" charset="0"/>
        <a:buChar char="–"/>
        <a:defRPr sz="2800" kern="1200">
          <a:solidFill>
            <a:srgbClr val="7F7F7F"/>
          </a:solidFill>
          <a:latin typeface="Segoe UI Light" pitchFamily="34" charset="0"/>
          <a:ea typeface="+mn-ea"/>
          <a:cs typeface="+mn-cs"/>
        </a:defRPr>
      </a:lvl2pPr>
      <a:lvl3pPr marL="1143000" indent="-228600" algn="l" rtl="0" fontAlgn="base">
        <a:spcBef>
          <a:spcPct val="20000"/>
        </a:spcBef>
        <a:spcAft>
          <a:spcPct val="0"/>
        </a:spcAft>
        <a:buFont typeface="Arial" charset="0"/>
        <a:buChar char="•"/>
        <a:defRPr sz="2400" kern="1200">
          <a:solidFill>
            <a:srgbClr val="7F7F7F"/>
          </a:solidFill>
          <a:latin typeface="Segoe UI Light" pitchFamily="34" charset="0"/>
          <a:ea typeface="+mn-ea"/>
          <a:cs typeface="+mn-cs"/>
        </a:defRPr>
      </a:lvl3pPr>
      <a:lvl4pPr marL="1600200" indent="-228600" algn="l" rtl="0" fontAlgn="base">
        <a:spcBef>
          <a:spcPct val="20000"/>
        </a:spcBef>
        <a:spcAft>
          <a:spcPct val="0"/>
        </a:spcAft>
        <a:buFont typeface="Arial" charset="0"/>
        <a:buChar char="–"/>
        <a:defRPr sz="2000" kern="1200">
          <a:solidFill>
            <a:srgbClr val="7F7F7F"/>
          </a:solidFill>
          <a:latin typeface="Segoe UI Light" pitchFamily="34" charset="0"/>
          <a:ea typeface="+mn-ea"/>
          <a:cs typeface="+mn-cs"/>
        </a:defRPr>
      </a:lvl4pPr>
      <a:lvl5pPr marL="2057400" indent="-228600" algn="l" rtl="0" fontAlgn="base">
        <a:spcBef>
          <a:spcPct val="20000"/>
        </a:spcBef>
        <a:spcAft>
          <a:spcPct val="0"/>
        </a:spcAft>
        <a:buFont typeface="Arial" charset="0"/>
        <a:buChar char="»"/>
        <a:defRPr sz="2000" kern="1200">
          <a:solidFill>
            <a:srgbClr val="7F7F7F"/>
          </a:solidFill>
          <a:latin typeface="Segoe UI Ligh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066800"/>
            <a:ext cx="8305800" cy="1371600"/>
          </a:xfrm>
        </p:spPr>
        <p:txBody>
          <a:bodyPr rtlCol="0">
            <a:normAutofit fontScale="90000"/>
          </a:bodyPr>
          <a:lstStyle/>
          <a:p>
            <a:pPr fontAlgn="auto">
              <a:spcAft>
                <a:spcPts val="0"/>
              </a:spcAft>
              <a:defRPr/>
            </a:pPr>
            <a:r>
              <a:rPr lang="sl-SI" dirty="0" smtClean="0"/>
              <a:t>Microsoft Dynamics NAV Reference Model</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sl-SI" sz="2800" smtClean="0"/>
              <a:t>Purchase r</a:t>
            </a:r>
            <a:r>
              <a:rPr lang="en-US" sz="2800" smtClean="0"/>
              <a:t>equisitions </a:t>
            </a:r>
            <a:r>
              <a:rPr lang="sl-SI" sz="2800" smtClean="0"/>
              <a:t>business </a:t>
            </a:r>
            <a:r>
              <a:rPr lang="en-US" sz="2800" smtClean="0"/>
              <a:t>process redesign</a:t>
            </a:r>
            <a:endParaRPr lang="sl-SI" sz="2800" smtClean="0"/>
          </a:p>
        </p:txBody>
      </p:sp>
      <p:pic>
        <p:nvPicPr>
          <p:cNvPr id="32770" name="Picture 2"/>
          <p:cNvPicPr>
            <a:picLocks noChangeAspect="1" noChangeArrowheads="1"/>
          </p:cNvPicPr>
          <p:nvPr/>
        </p:nvPicPr>
        <p:blipFill>
          <a:blip r:embed="rId3"/>
          <a:srcRect l="581" t="1399" b="1553"/>
          <a:stretch>
            <a:fillRect/>
          </a:stretch>
        </p:blipFill>
        <p:spPr bwMode="auto">
          <a:xfrm>
            <a:off x="609600" y="1368425"/>
            <a:ext cx="6858000" cy="4102100"/>
          </a:xfrm>
          <a:prstGeom prst="rect">
            <a:avLst/>
          </a:prstGeom>
          <a:noFill/>
          <a:ln w="9525">
            <a:solidFill>
              <a:srgbClr val="000000"/>
            </a:solid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Naslov 1"/>
          <p:cNvSpPr>
            <a:spLocks noGrp="1"/>
          </p:cNvSpPr>
          <p:nvPr>
            <p:ph type="title"/>
          </p:nvPr>
        </p:nvSpPr>
        <p:spPr/>
        <p:txBody>
          <a:bodyPr/>
          <a:lstStyle/>
          <a:p>
            <a:r>
              <a:rPr lang="en-US" sz="2800" i="1" smtClean="0"/>
              <a:t>Thank you for your attention</a:t>
            </a:r>
          </a:p>
        </p:txBody>
      </p:sp>
      <p:sp>
        <p:nvSpPr>
          <p:cNvPr id="34818" name="Ograda vsebine 2"/>
          <p:cNvSpPr>
            <a:spLocks noGrp="1"/>
          </p:cNvSpPr>
          <p:nvPr>
            <p:ph idx="1"/>
          </p:nvPr>
        </p:nvSpPr>
        <p:spPr/>
        <p:txBody>
          <a:bodyPr/>
          <a:lstStyle/>
          <a:p>
            <a:endParaRPr 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Content Placeholder 3"/>
          <p:cNvSpPr>
            <a:spLocks noGrp="1"/>
          </p:cNvSpPr>
          <p:nvPr>
            <p:ph idx="1"/>
          </p:nvPr>
        </p:nvSpPr>
        <p:spPr>
          <a:xfrm>
            <a:off x="1009650" y="3352800"/>
            <a:ext cx="7124700" cy="1828800"/>
          </a:xfrm>
        </p:spPr>
        <p:txBody>
          <a:bodyPr/>
          <a:lstStyle/>
          <a:p>
            <a:pPr marL="0" indent="0" algn="ctr">
              <a:buFont typeface="Arial" charset="0"/>
              <a:buNone/>
            </a:pPr>
            <a:r>
              <a:rPr lang="en-US" sz="1000" smtClean="0">
                <a:cs typeface="Segoe UI" pitchFamily="34" charset="0"/>
              </a:rPr>
              <a:t>Offer brought to you by </a:t>
            </a:r>
            <a:r>
              <a:rPr lang="en-US" sz="1000" b="1" smtClean="0">
                <a:solidFill>
                  <a:srgbClr val="FF0000"/>
                </a:solidFill>
                <a:cs typeface="Segoe UI" pitchFamily="34" charset="0"/>
              </a:rPr>
              <a:t>[Insert Company Name.] [Insert Offer Terms and Conditions.] [Insert Partner Copyright Notice and Trademark Notice.]</a:t>
            </a:r>
          </a:p>
          <a:p>
            <a:pPr marL="0" indent="0" algn="ctr">
              <a:buFont typeface="Arial" charset="0"/>
              <a:buNone/>
            </a:pPr>
            <a:r>
              <a:rPr lang="en-US" sz="1000" smtClean="0">
                <a:cs typeface="Segoe UI" pitchFamily="34" charset="0"/>
              </a:rPr>
              <a:t>© 2011 Microsoft Corporation. All rights reserved. Microsoft, Microsoft Dynamics, and the Microsoft Dynamics logo</a:t>
            </a:r>
            <a:r>
              <a:rPr lang="en-US" sz="1000" b="1" smtClean="0">
                <a:cs typeface="Segoe UI" pitchFamily="34" charset="0"/>
              </a:rPr>
              <a:t> </a:t>
            </a:r>
            <a:r>
              <a:rPr lang="en-US" sz="1000" smtClean="0">
                <a:cs typeface="Segoe UI" pitchFamily="34" charset="0"/>
              </a:rPr>
              <a:t>are trademarks of the Microsoft group of companies.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p>
          <a:p>
            <a:pPr marL="0" indent="0" algn="ctr">
              <a:buFont typeface="Arial" charset="0"/>
              <a:buNone/>
            </a:pPr>
            <a:r>
              <a:rPr lang="en-US" sz="1000" smtClean="0">
                <a:cs typeface="Segoe UI" pitchFamily="34" charset="0"/>
              </a:rPr>
              <a:t>MICROSOFT MAKES NO WARRANTIES, EXPRESS, IMPLIED, OR STATUTORY, AS TO THE INFORMATION IN THIS PRESENTATION.</a:t>
            </a:r>
          </a:p>
          <a:p>
            <a:pPr marL="0" indent="0">
              <a:buFont typeface="Arial" charset="0"/>
              <a:buNone/>
            </a:pPr>
            <a:endParaRPr lang="en-US" sz="1000" smtClean="0"/>
          </a:p>
        </p:txBody>
      </p:sp>
      <p:pic>
        <p:nvPicPr>
          <p:cNvPr id="36866" name="Picture 4"/>
          <p:cNvPicPr>
            <a:picLocks noChangeAspect="1"/>
          </p:cNvPicPr>
          <p:nvPr/>
        </p:nvPicPr>
        <p:blipFill>
          <a:blip r:embed="rId3"/>
          <a:srcRect/>
          <a:stretch>
            <a:fillRect/>
          </a:stretch>
        </p:blipFill>
        <p:spPr bwMode="auto">
          <a:xfrm>
            <a:off x="1905000" y="1828800"/>
            <a:ext cx="5334000" cy="128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Naslov 1"/>
          <p:cNvSpPr>
            <a:spLocks noGrp="1"/>
          </p:cNvSpPr>
          <p:nvPr>
            <p:ph type="title"/>
          </p:nvPr>
        </p:nvSpPr>
        <p:spPr/>
        <p:txBody>
          <a:bodyPr/>
          <a:lstStyle/>
          <a:p>
            <a:r>
              <a:rPr lang="en-US" sz="2800" smtClean="0"/>
              <a:t>Development of the IT market</a:t>
            </a:r>
          </a:p>
        </p:txBody>
      </p:sp>
      <p:pic>
        <p:nvPicPr>
          <p:cNvPr id="16386" name="Picture 2"/>
          <p:cNvPicPr>
            <a:picLocks noGrp="1" noChangeAspect="1" noChangeArrowheads="1"/>
          </p:cNvPicPr>
          <p:nvPr>
            <p:ph idx="1"/>
          </p:nvPr>
        </p:nvPicPr>
        <p:blipFill>
          <a:blip r:embed="rId3">
            <a:grayscl/>
          </a:blip>
          <a:srcRect/>
          <a:stretch>
            <a:fillRect/>
          </a:stretch>
        </p:blipFill>
        <p:spPr>
          <a:xfrm>
            <a:off x="977900" y="1277938"/>
            <a:ext cx="5803900" cy="3827462"/>
          </a:xfrm>
        </p:spPr>
      </p:pic>
      <p:sp>
        <p:nvSpPr>
          <p:cNvPr id="16387" name="PoljeZBesedilom 4"/>
          <p:cNvSpPr txBox="1">
            <a:spLocks noChangeArrowheads="1"/>
          </p:cNvSpPr>
          <p:nvPr/>
        </p:nvSpPr>
        <p:spPr bwMode="auto">
          <a:xfrm>
            <a:off x="3200400" y="5257800"/>
            <a:ext cx="1736725" cy="369888"/>
          </a:xfrm>
          <a:prstGeom prst="rect">
            <a:avLst/>
          </a:prstGeom>
          <a:noFill/>
          <a:ln w="9525">
            <a:noFill/>
            <a:miter lim="800000"/>
            <a:headEnd/>
            <a:tailEnd/>
          </a:ln>
        </p:spPr>
        <p:txBody>
          <a:bodyPr wrap="none">
            <a:spAutoFit/>
          </a:bodyPr>
          <a:lstStyle/>
          <a:p>
            <a:r>
              <a:rPr lang="en-US"/>
              <a:t>Kirchmer, 2009</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sz="2800" smtClean="0"/>
              <a:t>Mapping between Reference model and Enterprise </a:t>
            </a:r>
            <a:r>
              <a:rPr lang="sl-SI" sz="2800" smtClean="0"/>
              <a:t>m</a:t>
            </a:r>
            <a:r>
              <a:rPr lang="en-US" sz="2800" smtClean="0"/>
              <a:t>odel</a:t>
            </a:r>
            <a:endParaRPr lang="sl-SI" sz="2800" smtClean="0"/>
          </a:p>
        </p:txBody>
      </p:sp>
      <p:pic>
        <p:nvPicPr>
          <p:cNvPr id="18434" name="Picture 40"/>
          <p:cNvPicPr>
            <a:picLocks noChangeAspect="1" noChangeArrowheads="1"/>
          </p:cNvPicPr>
          <p:nvPr/>
        </p:nvPicPr>
        <p:blipFill>
          <a:blip r:embed="rId3"/>
          <a:srcRect r="49989"/>
          <a:stretch>
            <a:fillRect/>
          </a:stretch>
        </p:blipFill>
        <p:spPr bwMode="auto">
          <a:xfrm>
            <a:off x="2133600" y="1447800"/>
            <a:ext cx="3886200" cy="4287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sz="2800" smtClean="0"/>
              <a:t>Reference models</a:t>
            </a:r>
            <a:endParaRPr lang="sl-SI" sz="2800" smtClean="0"/>
          </a:p>
        </p:txBody>
      </p:sp>
      <p:sp>
        <p:nvSpPr>
          <p:cNvPr id="3" name="Content Placeholder 2"/>
          <p:cNvSpPr>
            <a:spLocks noGrp="1"/>
          </p:cNvSpPr>
          <p:nvPr>
            <p:ph idx="1"/>
          </p:nvPr>
        </p:nvSpPr>
        <p:spPr/>
        <p:txBody>
          <a:bodyPr rtlCol="0">
            <a:normAutofit lnSpcReduction="10000"/>
          </a:bodyPr>
          <a:lstStyle/>
          <a:p>
            <a:pPr marL="0" indent="0" fontAlgn="auto">
              <a:buFont typeface="Arial" pitchFamily="34" charset="0"/>
              <a:buNone/>
              <a:defRPr/>
            </a:pPr>
            <a:r>
              <a:rPr lang="en-US" sz="2600" dirty="0"/>
              <a:t>Reference models are generic conceptual models that formalize recommended practices for a </a:t>
            </a:r>
            <a:r>
              <a:rPr lang="sl-SI" sz="2600" dirty="0" err="1"/>
              <a:t>certain</a:t>
            </a:r>
            <a:r>
              <a:rPr lang="en-US" sz="2600" dirty="0"/>
              <a:t> domain.</a:t>
            </a:r>
          </a:p>
          <a:p>
            <a:pPr fontAlgn="auto">
              <a:buFont typeface="Arial" pitchFamily="34" charset="0"/>
              <a:buChar char="•"/>
              <a:defRPr/>
            </a:pPr>
            <a:r>
              <a:rPr lang="en-US" sz="2000" b="1" dirty="0"/>
              <a:t>Representation of best practices</a:t>
            </a:r>
          </a:p>
          <a:p>
            <a:pPr fontAlgn="auto">
              <a:buFont typeface="Arial" pitchFamily="34" charset="0"/>
              <a:buChar char="•"/>
              <a:defRPr/>
            </a:pPr>
            <a:r>
              <a:rPr lang="en-US" sz="2000" b="1" dirty="0"/>
              <a:t>Universal applicability</a:t>
            </a:r>
          </a:p>
          <a:p>
            <a:pPr fontAlgn="auto">
              <a:buFont typeface="Arial" pitchFamily="34" charset="0"/>
              <a:buChar char="•"/>
              <a:defRPr/>
            </a:pPr>
            <a:r>
              <a:rPr lang="en-US" sz="2000" b="1" dirty="0"/>
              <a:t>Reusability</a:t>
            </a:r>
          </a:p>
          <a:p>
            <a:pPr marL="0" indent="0" fontAlgn="auto">
              <a:buFont typeface="Arial" pitchFamily="34" charset="0"/>
              <a:buNone/>
              <a:defRPr/>
            </a:pPr>
            <a:r>
              <a:rPr lang="en-US" sz="2600" dirty="0"/>
              <a:t>Types of reference models:</a:t>
            </a:r>
          </a:p>
          <a:p>
            <a:pPr fontAlgn="auto">
              <a:buFont typeface="Arial" pitchFamily="34" charset="0"/>
              <a:buChar char="•"/>
              <a:defRPr/>
            </a:pPr>
            <a:r>
              <a:rPr lang="en-US" sz="2000" b="1" dirty="0"/>
              <a:t>Industry</a:t>
            </a:r>
          </a:p>
          <a:p>
            <a:pPr fontAlgn="auto">
              <a:buFont typeface="Arial" pitchFamily="34" charset="0"/>
              <a:buChar char="•"/>
              <a:defRPr/>
            </a:pPr>
            <a:r>
              <a:rPr lang="en-US" sz="2000" b="1" dirty="0"/>
              <a:t>Software</a:t>
            </a:r>
          </a:p>
          <a:p>
            <a:pPr fontAlgn="auto">
              <a:buFont typeface="Arial" pitchFamily="34" charset="0"/>
              <a:buChar char="•"/>
              <a:defRPr/>
            </a:pPr>
            <a:r>
              <a:rPr lang="en-US" sz="2000" b="1" dirty="0"/>
              <a:t>Procedural</a:t>
            </a:r>
          </a:p>
          <a:p>
            <a:pPr fontAlgn="auto">
              <a:buFont typeface="Arial" pitchFamily="34" charset="0"/>
              <a:buChar char="•"/>
              <a:defRPr/>
            </a:pPr>
            <a:r>
              <a:rPr lang="en-US" sz="2000" b="1" dirty="0"/>
              <a:t>Company</a:t>
            </a:r>
          </a:p>
          <a:p>
            <a:pPr fontAlgn="auto">
              <a:buFont typeface="Arial" pitchFamily="34" charset="0"/>
              <a:buChar char="•"/>
              <a:defRPr/>
            </a:pPr>
            <a:endParaRPr lang="sl-SI"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sz="2800" smtClean="0"/>
              <a:t>M</a:t>
            </a:r>
            <a:r>
              <a:rPr lang="sl-SI" sz="2800" smtClean="0"/>
              <a:t>icrosoft</a:t>
            </a:r>
            <a:r>
              <a:rPr lang="en-US" sz="2800" smtClean="0"/>
              <a:t> Dynamics NAV Reference </a:t>
            </a:r>
            <a:r>
              <a:rPr lang="sl-SI" sz="2800" smtClean="0"/>
              <a:t>m</a:t>
            </a:r>
            <a:r>
              <a:rPr lang="en-US" sz="2800" smtClean="0"/>
              <a:t>odel</a:t>
            </a:r>
            <a:endParaRPr lang="sl-SI" sz="2800" smtClean="0"/>
          </a:p>
        </p:txBody>
      </p:sp>
      <p:sp>
        <p:nvSpPr>
          <p:cNvPr id="22530" name="Content Placeholder 2"/>
          <p:cNvSpPr>
            <a:spLocks noGrp="1"/>
          </p:cNvSpPr>
          <p:nvPr>
            <p:ph idx="1"/>
          </p:nvPr>
        </p:nvSpPr>
        <p:spPr/>
        <p:txBody>
          <a:bodyPr/>
          <a:lstStyle/>
          <a:p>
            <a:r>
              <a:rPr lang="en-US" sz="2400" smtClean="0"/>
              <a:t>general overview of purchase processes</a:t>
            </a:r>
          </a:p>
          <a:p>
            <a:r>
              <a:rPr lang="en-US" sz="2400" smtClean="0"/>
              <a:t>detailed level of purchase posting transactions</a:t>
            </a:r>
          </a:p>
          <a:p>
            <a:endParaRPr lang="sl-SI"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Naslov 1"/>
          <p:cNvSpPr>
            <a:spLocks noGrp="1"/>
          </p:cNvSpPr>
          <p:nvPr>
            <p:ph type="title"/>
          </p:nvPr>
        </p:nvSpPr>
        <p:spPr/>
        <p:txBody>
          <a:bodyPr/>
          <a:lstStyle/>
          <a:p>
            <a:r>
              <a:rPr lang="sl-SI" sz="2800" smtClean="0"/>
              <a:t>Purchase reference model</a:t>
            </a:r>
            <a:br>
              <a:rPr lang="sl-SI" sz="2800" smtClean="0"/>
            </a:br>
            <a:r>
              <a:rPr lang="sl-SI" sz="2800" smtClean="0"/>
              <a:t>(</a:t>
            </a:r>
            <a:r>
              <a:rPr lang="en-US" sz="2800" smtClean="0"/>
              <a:t>business</a:t>
            </a:r>
            <a:r>
              <a:rPr lang="sl-SI" sz="2800" smtClean="0"/>
              <a:t> </a:t>
            </a:r>
            <a:r>
              <a:rPr lang="en-US" sz="2800" smtClean="0"/>
              <a:t>view</a:t>
            </a:r>
            <a:r>
              <a:rPr lang="sl-SI" sz="2800" smtClean="0"/>
              <a:t>)</a:t>
            </a:r>
            <a:endParaRPr lang="en-US" sz="2800" smtClean="0"/>
          </a:p>
        </p:txBody>
      </p:sp>
      <p:sp>
        <p:nvSpPr>
          <p:cNvPr id="2457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alibri" pitchFamily="34" charset="0"/>
            </a:endParaRPr>
          </a:p>
        </p:txBody>
      </p:sp>
      <p:pic>
        <p:nvPicPr>
          <p:cNvPr id="24579" name="Picture 6"/>
          <p:cNvPicPr>
            <a:picLocks noChangeAspect="1" noChangeArrowheads="1"/>
          </p:cNvPicPr>
          <p:nvPr/>
        </p:nvPicPr>
        <p:blipFill>
          <a:blip r:embed="rId3"/>
          <a:srcRect l="554" t="2190" b="1964"/>
          <a:stretch>
            <a:fillRect/>
          </a:stretch>
        </p:blipFill>
        <p:spPr bwMode="auto">
          <a:xfrm>
            <a:off x="609600" y="1493838"/>
            <a:ext cx="6858000" cy="3922712"/>
          </a:xfrm>
          <a:prstGeom prst="rect">
            <a:avLst/>
          </a:prstGeom>
          <a:noFill/>
          <a:ln w="9525">
            <a:solidFill>
              <a:srgbClr val="000000"/>
            </a:solid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sl-SI" sz="2800" smtClean="0"/>
              <a:t>Purchase posting reference model</a:t>
            </a:r>
            <a:br>
              <a:rPr lang="sl-SI" sz="2800" smtClean="0"/>
            </a:br>
            <a:r>
              <a:rPr lang="sl-SI" sz="2800" smtClean="0"/>
              <a:t>(technical </a:t>
            </a:r>
            <a:r>
              <a:rPr lang="en-US" sz="2800" smtClean="0"/>
              <a:t>view</a:t>
            </a:r>
            <a:r>
              <a:rPr lang="sl-SI" sz="2800" smtClean="0"/>
              <a:t>)</a:t>
            </a:r>
          </a:p>
        </p:txBody>
      </p:sp>
      <p:sp>
        <p:nvSpPr>
          <p:cNvPr id="26626" name="Content Placeholder 2"/>
          <p:cNvSpPr>
            <a:spLocks noGrp="1"/>
          </p:cNvSpPr>
          <p:nvPr>
            <p:ph idx="1"/>
          </p:nvPr>
        </p:nvSpPr>
        <p:spPr/>
        <p:txBody>
          <a:bodyPr/>
          <a:lstStyle/>
          <a:p>
            <a:endParaRPr lang="sl-SI" smtClean="0"/>
          </a:p>
        </p:txBody>
      </p:sp>
      <p:pic>
        <p:nvPicPr>
          <p:cNvPr id="26627" name="Picture 2"/>
          <p:cNvPicPr>
            <a:picLocks noChangeAspect="1" noChangeArrowheads="1"/>
          </p:cNvPicPr>
          <p:nvPr/>
        </p:nvPicPr>
        <p:blipFill>
          <a:blip r:embed="rId3"/>
          <a:srcRect l="505" t="757" b="2979"/>
          <a:stretch>
            <a:fillRect/>
          </a:stretch>
        </p:blipFill>
        <p:spPr bwMode="auto">
          <a:xfrm>
            <a:off x="1524000" y="1439863"/>
            <a:ext cx="5422900" cy="4240212"/>
          </a:xfrm>
          <a:prstGeom prst="rect">
            <a:avLst/>
          </a:prstGeom>
          <a:noFill/>
          <a:ln w="9525">
            <a:solidFill>
              <a:srgbClr val="000000"/>
            </a:solid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sz="2800" smtClean="0"/>
              <a:t>The </a:t>
            </a:r>
            <a:r>
              <a:rPr lang="sl-SI" sz="2800" smtClean="0"/>
              <a:t>u</a:t>
            </a:r>
            <a:r>
              <a:rPr lang="en-US" sz="2800" smtClean="0"/>
              <a:t>se of Reference </a:t>
            </a:r>
            <a:r>
              <a:rPr lang="sl-SI" sz="2800" smtClean="0"/>
              <a:t>m</a:t>
            </a:r>
            <a:r>
              <a:rPr lang="en-US" sz="2800" smtClean="0"/>
              <a:t>odel</a:t>
            </a:r>
            <a:r>
              <a:rPr lang="sl-SI" sz="2800" smtClean="0"/>
              <a:t> in business process redesign</a:t>
            </a:r>
          </a:p>
        </p:txBody>
      </p:sp>
      <p:sp>
        <p:nvSpPr>
          <p:cNvPr id="28674" name="Content Placeholder 2"/>
          <p:cNvSpPr>
            <a:spLocks noGrp="1"/>
          </p:cNvSpPr>
          <p:nvPr>
            <p:ph idx="1"/>
          </p:nvPr>
        </p:nvSpPr>
        <p:spPr/>
        <p:txBody>
          <a:bodyPr/>
          <a:lstStyle/>
          <a:p>
            <a:r>
              <a:rPr lang="en-US" sz="2400" smtClean="0"/>
              <a:t>presentation of requisition business process </a:t>
            </a:r>
            <a:r>
              <a:rPr lang="sl-SI" sz="2400" smtClean="0"/>
              <a:t>within</a:t>
            </a:r>
            <a:r>
              <a:rPr lang="en-US" sz="2400" smtClean="0"/>
              <a:t> a trading</a:t>
            </a:r>
            <a:r>
              <a:rPr lang="sl-SI" sz="2400" smtClean="0"/>
              <a:t> </a:t>
            </a:r>
            <a:r>
              <a:rPr lang="en-US" sz="2400" smtClean="0"/>
              <a:t>company</a:t>
            </a:r>
          </a:p>
          <a:p>
            <a:r>
              <a:rPr lang="en-US" sz="2400" smtClean="0"/>
              <a:t>business process redesign based on </a:t>
            </a:r>
            <a:r>
              <a:rPr lang="sl-SI" sz="2400" smtClean="0"/>
              <a:t>p</a:t>
            </a:r>
            <a:r>
              <a:rPr lang="en-US" sz="2400" smtClean="0"/>
              <a:t>urchase </a:t>
            </a:r>
            <a:r>
              <a:rPr lang="sl-SI" sz="2400" smtClean="0"/>
              <a:t>r</a:t>
            </a:r>
            <a:r>
              <a:rPr lang="en-US" sz="2400" smtClean="0"/>
              <a:t>eference </a:t>
            </a:r>
            <a:r>
              <a:rPr lang="sl-SI" sz="2400" smtClean="0"/>
              <a:t>m</a:t>
            </a:r>
            <a:r>
              <a:rPr lang="en-US" sz="2400" smtClean="0"/>
              <a:t>odel</a:t>
            </a:r>
          </a:p>
          <a:p>
            <a:endParaRPr lang="sl-SI"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sl-SI" sz="2800" smtClean="0"/>
              <a:t>Purchase r</a:t>
            </a:r>
            <a:r>
              <a:rPr lang="en-GB" sz="2800" smtClean="0"/>
              <a:t>equisition</a:t>
            </a:r>
            <a:r>
              <a:rPr lang="sl-SI" sz="2800" smtClean="0"/>
              <a:t>s</a:t>
            </a:r>
            <a:r>
              <a:rPr lang="en-GB" sz="2800" smtClean="0"/>
              <a:t> business process</a:t>
            </a:r>
            <a:endParaRPr lang="sl-SI" sz="2800" smtClean="0"/>
          </a:p>
        </p:txBody>
      </p:sp>
      <p:pic>
        <p:nvPicPr>
          <p:cNvPr id="30722" name="Picture 3"/>
          <p:cNvPicPr>
            <a:picLocks noChangeAspect="1" noChangeArrowheads="1"/>
          </p:cNvPicPr>
          <p:nvPr/>
        </p:nvPicPr>
        <p:blipFill>
          <a:blip r:embed="rId3"/>
          <a:srcRect l="565" t="1012" r="2" b="1164"/>
          <a:stretch>
            <a:fillRect/>
          </a:stretch>
        </p:blipFill>
        <p:spPr bwMode="auto">
          <a:xfrm>
            <a:off x="609600" y="1371600"/>
            <a:ext cx="6735763" cy="3962400"/>
          </a:xfrm>
          <a:prstGeom prst="rect">
            <a:avLst/>
          </a:prstGeom>
          <a:noFill/>
          <a:ln w="9525">
            <a:solidFill>
              <a:srgbClr val="000000"/>
            </a:solid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574</TotalTime>
  <Words>258</Words>
  <Application>Microsoft Office PowerPoint</Application>
  <PresentationFormat>On-screen Show (4:3)</PresentationFormat>
  <Paragraphs>40</Paragraphs>
  <Slides>12</Slides>
  <Notes>12</Notes>
  <HiddenSlides>0</HiddenSlides>
  <MMClips>0</MMClips>
  <ScaleCrop>false</ScaleCrop>
  <HeadingPairs>
    <vt:vector size="6" baseType="variant">
      <vt:variant>
        <vt:lpstr>Fonts Used</vt:lpstr>
      </vt:variant>
      <vt:variant>
        <vt:i4>6</vt:i4>
      </vt:variant>
      <vt:variant>
        <vt:lpstr>Design Template</vt:lpstr>
      </vt:variant>
      <vt:variant>
        <vt:i4>12</vt:i4>
      </vt:variant>
      <vt:variant>
        <vt:lpstr>Slide Titles</vt:lpstr>
      </vt:variant>
      <vt:variant>
        <vt:i4>12</vt:i4>
      </vt:variant>
    </vt:vector>
  </HeadingPairs>
  <TitlesOfParts>
    <vt:vector size="30" baseType="lpstr">
      <vt:lpstr>Calibri</vt:lpstr>
      <vt:lpstr>Arial</vt:lpstr>
      <vt:lpstr>Segoe UI Semibold</vt:lpstr>
      <vt:lpstr>Segoe UI Light</vt:lpstr>
      <vt:lpstr>Segoe UI</vt:lpstr>
      <vt:lpstr>Symbol</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Microsoft Dynamics NAV Reference Model</vt:lpstr>
      <vt:lpstr>Development of the IT market</vt:lpstr>
      <vt:lpstr>Mapping between Reference model and Enterprise model</vt:lpstr>
      <vt:lpstr>Reference models</vt:lpstr>
      <vt:lpstr>Microsoft Dynamics NAV Reference model</vt:lpstr>
      <vt:lpstr>Purchase reference model (business view)</vt:lpstr>
      <vt:lpstr>Purchase posting reference model (technical view)</vt:lpstr>
      <vt:lpstr>The use of Reference model in business process redesign</vt:lpstr>
      <vt:lpstr>Purchase requisitions business process</vt:lpstr>
      <vt:lpstr>Purchase requisitions business process redesign</vt:lpstr>
      <vt:lpstr>Thank you for your attention</vt:lpstr>
      <vt:lpstr>Slide 12</vt:lpstr>
    </vt:vector>
  </TitlesOfParts>
  <Company>McCann Erickson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ITGroup</dc:creator>
  <cp:lastModifiedBy>hlee1</cp:lastModifiedBy>
  <cp:revision>69</cp:revision>
  <cp:lastPrinted>2011-10-11T17:30:50Z</cp:lastPrinted>
  <dcterms:created xsi:type="dcterms:W3CDTF">2011-10-03T18:25:19Z</dcterms:created>
  <dcterms:modified xsi:type="dcterms:W3CDTF">2012-03-15T12:33:21Z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0x0101002281CE558165AC4DA480440EDB554D4E</vt:lpwstr>
  </property>
  <property fmtid="{D5CDD505-2E9C-101B-9397-08002B2CF9AE}" pid="3" name="TaxKeywordTaxHTField">
    <vt:lpwstr/>
  </property>
  <property fmtid="{D5CDD505-2E9C-101B-9397-08002B2CF9AE}" pid="4" name="TaxCatchAll">
    <vt:lpwstr/>
  </property>
</Properties>
</file>