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sldIdLst>
    <p:sldId id="256" r:id="rId2"/>
    <p:sldId id="282" r:id="rId3"/>
    <p:sldId id="285" r:id="rId4"/>
    <p:sldId id="257" r:id="rId5"/>
    <p:sldId id="263" r:id="rId6"/>
    <p:sldId id="283" r:id="rId7"/>
    <p:sldId id="271" r:id="rId8"/>
    <p:sldId id="287" r:id="rId9"/>
    <p:sldId id="272" r:id="rId10"/>
    <p:sldId id="259" r:id="rId11"/>
    <p:sldId id="258" r:id="rId12"/>
    <p:sldId id="270" r:id="rId13"/>
    <p:sldId id="261" r:id="rId14"/>
    <p:sldId id="265" r:id="rId15"/>
    <p:sldId id="260" r:id="rId16"/>
    <p:sldId id="262" r:id="rId17"/>
    <p:sldId id="276" r:id="rId18"/>
    <p:sldId id="288" r:id="rId19"/>
    <p:sldId id="26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79" r:id="rId30"/>
    <p:sldId id="277" r:id="rId31"/>
    <p:sldId id="286" r:id="rId32"/>
    <p:sldId id="300" r:id="rId33"/>
    <p:sldId id="299" r:id="rId34"/>
    <p:sldId id="298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87011" autoAdjust="0"/>
  </p:normalViewPr>
  <p:slideViewPr>
    <p:cSldViewPr>
      <p:cViewPr>
        <p:scale>
          <a:sx n="60" d="100"/>
          <a:sy n="60" d="100"/>
        </p:scale>
        <p:origin x="-1644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Academic%20Alliance%20Colleges\BVB%20-%20Hubli\BVB-White%20paper\Feedback%20for%20White%20pape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2000" spc="0"/>
            </a:pPr>
            <a:r>
              <a:rPr lang="en-US" sz="2000" spc="0"/>
              <a:t>Program Effectiveness for Batch 1, 2 &amp; 3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1749176573516561"/>
          <c:y val="0.1257457401158189"/>
          <c:w val="0.75462688487468543"/>
          <c:h val="0.7236184681460277"/>
        </c:manualLayout>
      </c:layout>
      <c:barChart>
        <c:barDir val="col"/>
        <c:grouping val="clustered"/>
        <c:ser>
          <c:idx val="0"/>
          <c:order val="0"/>
          <c:tx>
            <c:strRef>
              <c:f>Sheet5!$A$23</c:f>
              <c:strCache>
                <c:ptCount val="1"/>
                <c:pt idx="0">
                  <c:v>Batch 1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Val val="1"/>
          </c:dLbls>
          <c:cat>
            <c:strRef>
              <c:f>Sheet5!$B$2:$F$2</c:f>
              <c:strCache>
                <c:ptCount val="5"/>
                <c:pt idx="0">
                  <c:v>Poor</c:v>
                </c:pt>
                <c:pt idx="1">
                  <c:v>Average</c:v>
                </c:pt>
                <c:pt idx="2">
                  <c:v>Good</c:v>
                </c:pt>
                <c:pt idx="3">
                  <c:v>Very good</c:v>
                </c:pt>
                <c:pt idx="4">
                  <c:v>Excellent</c:v>
                </c:pt>
              </c:strCache>
            </c:strRef>
          </c:cat>
          <c:val>
            <c:numRef>
              <c:f>Sheet5!$B$33:$F$33</c:f>
              <c:numCache>
                <c:formatCode>0%</c:formatCode>
                <c:ptCount val="5"/>
                <c:pt idx="0">
                  <c:v>0</c:v>
                </c:pt>
                <c:pt idx="1">
                  <c:v>7.6327433628318717E-2</c:v>
                </c:pt>
                <c:pt idx="2">
                  <c:v>0.11047566371681433</c:v>
                </c:pt>
                <c:pt idx="3">
                  <c:v>0.36331858407079703</c:v>
                </c:pt>
                <c:pt idx="4">
                  <c:v>0.45112831858407082</c:v>
                </c:pt>
              </c:numCache>
            </c:numRef>
          </c:val>
        </c:ser>
        <c:ser>
          <c:idx val="1"/>
          <c:order val="1"/>
          <c:tx>
            <c:strRef>
              <c:f>Sheet5!$A$1</c:f>
              <c:strCache>
                <c:ptCount val="1"/>
                <c:pt idx="0">
                  <c:v>Batch 2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Val val="1"/>
          </c:dLbls>
          <c:val>
            <c:numRef>
              <c:f>Sheet5!$B$11:$F$11</c:f>
              <c:numCache>
                <c:formatCode>0%</c:formatCode>
                <c:ptCount val="5"/>
                <c:pt idx="0">
                  <c:v>0</c:v>
                </c:pt>
                <c:pt idx="1">
                  <c:v>5.7565789473684223E-2</c:v>
                </c:pt>
                <c:pt idx="2">
                  <c:v>0.35690789473684253</c:v>
                </c:pt>
                <c:pt idx="3">
                  <c:v>0.3963815789473692</c:v>
                </c:pt>
                <c:pt idx="4">
                  <c:v>0.18914473684210556</c:v>
                </c:pt>
              </c:numCache>
            </c:numRef>
          </c:val>
        </c:ser>
        <c:ser>
          <c:idx val="2"/>
          <c:order val="2"/>
          <c:tx>
            <c:strRef>
              <c:f>Sheet5!$A$12</c:f>
              <c:strCache>
                <c:ptCount val="1"/>
                <c:pt idx="0">
                  <c:v>Batch 3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Val val="1"/>
          </c:dLbls>
          <c:val>
            <c:numRef>
              <c:f>Sheet5!$B$22:$F$22</c:f>
              <c:numCache>
                <c:formatCode>0%</c:formatCode>
                <c:ptCount val="5"/>
                <c:pt idx="0">
                  <c:v>0</c:v>
                </c:pt>
                <c:pt idx="1">
                  <c:v>7.6327433628318717E-2</c:v>
                </c:pt>
                <c:pt idx="2">
                  <c:v>0.11172566371681436</c:v>
                </c:pt>
                <c:pt idx="3">
                  <c:v>0.43362831858407125</c:v>
                </c:pt>
                <c:pt idx="4">
                  <c:v>0.37831858407079716</c:v>
                </c:pt>
              </c:numCache>
            </c:numRef>
          </c:val>
        </c:ser>
        <c:dLbls>
          <c:showVal val="1"/>
        </c:dLbls>
        <c:axId val="67539328"/>
        <c:axId val="67541248"/>
      </c:barChart>
      <c:catAx>
        <c:axId val="6753932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 b="0"/>
                </a:pPr>
                <a:r>
                  <a:rPr lang="en-US" sz="1600" b="0"/>
                  <a:t>Ratings</a:t>
                </a:r>
              </a:p>
            </c:rich>
          </c:tx>
          <c:layout>
            <c:manualLayout>
              <c:xMode val="edge"/>
              <c:yMode val="edge"/>
              <c:x val="0.44192823323555219"/>
              <c:y val="0.92642527638590699"/>
            </c:manualLayout>
          </c:layout>
        </c:title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7541248"/>
        <c:crosses val="autoZero"/>
        <c:auto val="1"/>
        <c:lblAlgn val="ctr"/>
        <c:lblOffset val="100"/>
      </c:catAx>
      <c:valAx>
        <c:axId val="6754124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800" b="0"/>
                </a:pPr>
                <a:r>
                  <a:rPr lang="en-US" sz="1800" b="0"/>
                  <a:t>Responses in %</a:t>
                </a:r>
              </a:p>
            </c:rich>
          </c:tx>
          <c:layout/>
        </c:title>
        <c:numFmt formatCode="0%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675393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2448793165561"/>
          <c:y val="0.34978923089159308"/>
          <c:w val="0.12205676496320329"/>
          <c:h val="0.21185874492961107"/>
        </c:manualLayout>
      </c:layout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</c:chart>
  <c:txPr>
    <a:bodyPr/>
    <a:lstStyle/>
    <a:p>
      <a:pPr>
        <a:defRPr>
          <a:latin typeface="Segoe UI Light" pitchFamily="34" charset="0"/>
        </a:defRPr>
      </a:pPr>
      <a:endParaRPr lang="en-US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447800"/>
            <a:ext cx="3352800" cy="5410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C:\Documents and Settings\PresPRO\Desktop\June 2007 temps\PPP_XBUSI_TLE_TECHNO_TIL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09553"/>
            <a:ext cx="8686800" cy="1162048"/>
          </a:xfrm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343400"/>
            <a:ext cx="2438400" cy="21336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EEBD5-5D84-4355-A956-7DC6849B938E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B50D-ADCD-4B56-AD56-11CBA6005A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266" name="Picture 2" descr="C:\Users\Admin\Desktop\Logo Varnaaz final 1 (10)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1"/>
            <a:ext cx="2449777" cy="8382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EEBD5-5D84-4355-A956-7DC6849B938E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B50D-ADCD-4B56-AD56-11CBA6005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EEBD5-5D84-4355-A956-7DC6849B938E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B50D-ADCD-4B56-AD56-11CBA6005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EEBD5-5D84-4355-A956-7DC6849B938E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B50D-ADCD-4B56-AD56-11CBA6005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EEBD5-5D84-4355-A956-7DC6849B938E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B50D-ADCD-4B56-AD56-11CBA6005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EEBD5-5D84-4355-A956-7DC6849B938E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B50D-ADCD-4B56-AD56-11CBA6005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EEBD5-5D84-4355-A956-7DC6849B938E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B50D-ADCD-4B56-AD56-11CBA6005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447800"/>
            <a:ext cx="1524000" cy="5410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C:\Documents and Settings\PresPRO\Desktop\June 2007 temps\PPP_XBUSI_TXT_TECHNO_TILES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EEBD5-5D84-4355-A956-7DC6849B938E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B50D-ADCD-4B56-AD56-11CBA6005A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290" name="Picture 2" descr="C:\Users\Admin\Desktop\Logo Varnaaz final 1 (10)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6096000"/>
            <a:ext cx="1600200" cy="54751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447800"/>
            <a:ext cx="1524000" cy="5410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C:\Documents and Settings\PresPRO\Desktop\June 2007 temps\PPP_XBUSI_TXT_TECHNO_TIL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EEBD5-5D84-4355-A956-7DC6849B938E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B50D-ADCD-4B56-AD56-11CBA6005A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2" descr="C:\Users\Admin\Desktop\Logo Varnaaz final 1 (10)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6096000"/>
            <a:ext cx="1600200" cy="54751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447800"/>
            <a:ext cx="1524000" cy="5410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C:\Documents and Settings\PresPRO\Desktop\June 2007 temps\PPP_XBUSI_TXT_TECHNO_TILES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EEBD5-5D84-4355-A956-7DC6849B938E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B50D-ADCD-4B56-AD56-11CBA6005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447800"/>
            <a:ext cx="1524000" cy="5410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" descr="C:\Documents and Settings\PresPRO\Desktop\June 2007 temps\PPP_XBUSI_TXT_TECHNO_TILES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EEBD5-5D84-4355-A956-7DC6849B938E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B50D-ADCD-4B56-AD56-11CBA6005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EEBD5-5D84-4355-A956-7DC6849B938E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B50D-ADCD-4B56-AD56-11CBA6005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C9E1-6621-4182-8902-0F26D3A31514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B50D-ADCD-4B56-AD56-11CBA6005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EEBD5-5D84-4355-A956-7DC6849B938E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B50D-ADCD-4B56-AD56-11CBA6005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EEBD5-5D84-4355-A956-7DC6849B938E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B50D-ADCD-4B56-AD56-11CBA6005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447800"/>
            <a:ext cx="1524000" cy="5410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 descr="C:\Documents and Settings\PresPRO\Desktop\June 2007 temps\PPP_XBUSI_TXT_TECHNO_TILES4.png"/>
          <p:cNvPicPr>
            <a:picLocks noChangeAspect="1" noChangeArrowheads="1"/>
          </p:cNvPicPr>
          <p:nvPr/>
        </p:nvPicPr>
        <p:blipFill>
          <a:blip r:embed="rId17" cstate="print"/>
          <a:stretch>
            <a:fillRect/>
          </a:stretch>
        </p:blipFill>
        <p:spPr bwMode="auto">
          <a:xfrm>
            <a:off x="0" y="1"/>
            <a:ext cx="9143997" cy="6857999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466848" y="1447800"/>
            <a:ext cx="152400" cy="541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676400"/>
            <a:ext cx="7162800" cy="4449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B6EEBD5-5D84-4355-A956-7DC6849B938E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FBAB50D-ADCD-4B56-AD56-11CBA6005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bg1"/>
          </a:solidFill>
          <a:effectLst>
            <a:reflection blurRad="6350" stA="55000" endA="300" endPos="45500" dir="5400000" sy="-100000" algn="bl" rotWithShape="0"/>
          </a:effectLst>
          <a:latin typeface="Segoe UI Light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Segoe UI Light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Segoe UI Light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Segoe UI Light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Segoe UI Light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Segoe UI Light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Bal%20Ganesh%202%20-%20Witty%20Lord%20Ganesha%20-%20Bengali%20Mythological%20Stories.flv" TargetMode="Externa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video%202.flv" TargetMode="Externa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game1.flv" TargetMode="Externa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nkedin.com/groups?search=&amp;answerCategory=myq&amp;gid=3000704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wex.edu/disted/conference/Resource_library/proceedings/03_15.pdf" TargetMode="External"/><Relationship Id="rId3" Type="http://schemas.openxmlformats.org/officeDocument/2006/relationships/hyperlink" Target="http://site.aace.org/" TargetMode="External"/><Relationship Id="rId7" Type="http://schemas.openxmlformats.org/officeDocument/2006/relationships/hyperlink" Target="http://www.westga.edu/~distance/roblyer32.html" TargetMode="External"/><Relationship Id="rId2" Type="http://schemas.openxmlformats.org/officeDocument/2006/relationships/hyperlink" Target="http://www.soc.ucsb.edu/projects/casemethod/teaching.html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aisel.aisnet.org/amcis2001/2" TargetMode="External"/><Relationship Id="rId5" Type="http://schemas.openxmlformats.org/officeDocument/2006/relationships/hyperlink" Target="http://www.questia.com/" TargetMode="External"/><Relationship Id="rId4" Type="http://schemas.openxmlformats.org/officeDocument/2006/relationships/hyperlink" Target="http://www.materials.ac.uk/guides/casestudies.asp" TargetMode="External"/><Relationship Id="rId9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Harnessing Technology For Improving The Quality Of Higher Education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905000"/>
            <a:ext cx="2819400" cy="4419600"/>
          </a:xfrm>
        </p:spPr>
        <p:txBody>
          <a:bodyPr>
            <a:noAutofit/>
          </a:bodyPr>
          <a:lstStyle/>
          <a:p>
            <a:pPr algn="l"/>
            <a:r>
              <a:rPr lang="en-US" dirty="0" smtClean="0"/>
              <a:t>By:-</a:t>
            </a:r>
          </a:p>
          <a:p>
            <a:pPr algn="l"/>
            <a:r>
              <a:rPr lang="en-US" dirty="0" smtClean="0"/>
              <a:t>Dinesh Badagandi</a:t>
            </a:r>
          </a:p>
          <a:p>
            <a:pPr algn="l"/>
            <a:r>
              <a:rPr lang="en-US" sz="1600" dirty="0" smtClean="0"/>
              <a:t>CEO, </a:t>
            </a:r>
            <a:r>
              <a:rPr lang="en-US" sz="1600" dirty="0" err="1" smtClean="0"/>
              <a:t>Varnaaz</a:t>
            </a:r>
            <a:r>
              <a:rPr lang="en-US" sz="1600" dirty="0" smtClean="0"/>
              <a:t> Technologies</a:t>
            </a:r>
          </a:p>
          <a:p>
            <a:pPr algn="l"/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xmlns="" val="4282459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/>
              </a:rPr>
              <a:t>Simulation Learning in Mythology</a:t>
            </a:r>
            <a:endParaRPr lang="en-US" dirty="0">
              <a:effectLst/>
            </a:endParaRPr>
          </a:p>
        </p:txBody>
      </p:sp>
      <p:pic>
        <p:nvPicPr>
          <p:cNvPr id="4098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752600"/>
            <a:ext cx="3276600" cy="39156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9554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/>
              </a:rPr>
              <a:t>Simulation Learning in Mythology</a:t>
            </a:r>
            <a:endParaRPr lang="en-US" dirty="0"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05000"/>
            <a:ext cx="5638800" cy="4326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71913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4800" dirty="0" smtClean="0"/>
          </a:p>
          <a:p>
            <a:pPr marL="0" indent="0" algn="ctr">
              <a:buNone/>
            </a:pPr>
            <a:r>
              <a:rPr lang="en-US" sz="4800" dirty="0" smtClean="0"/>
              <a:t>Where do we find simulated learning?</a:t>
            </a:r>
          </a:p>
          <a:p>
            <a:pPr marL="0" indent="0">
              <a:buNone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3505940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Simulation in other Fields</a:t>
            </a:r>
            <a:endParaRPr lang="en-US" dirty="0"/>
          </a:p>
        </p:txBody>
      </p:sp>
      <p:pic>
        <p:nvPicPr>
          <p:cNvPr id="614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133600"/>
            <a:ext cx="7086600" cy="4495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76400" y="156719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/>
              <a:t>Medicine</a:t>
            </a:r>
          </a:p>
        </p:txBody>
      </p:sp>
    </p:spTree>
    <p:extLst>
      <p:ext uri="{BB962C8B-B14F-4D97-AF65-F5344CB8AC3E}">
        <p14:creationId xmlns:p14="http://schemas.microsoft.com/office/powerpoint/2010/main" xmlns="" val="1193505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Simulation in other Fields</a:t>
            </a:r>
            <a:endParaRPr lang="en-US" dirty="0"/>
          </a:p>
        </p:txBody>
      </p:sp>
      <p:pic>
        <p:nvPicPr>
          <p:cNvPr id="7170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193758"/>
            <a:ext cx="7086600" cy="44356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00200" y="156719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/>
              <a:t>Military Weapon Training </a:t>
            </a:r>
          </a:p>
        </p:txBody>
      </p:sp>
    </p:spTree>
    <p:extLst>
      <p:ext uri="{BB962C8B-B14F-4D97-AF65-F5344CB8AC3E}">
        <p14:creationId xmlns:p14="http://schemas.microsoft.com/office/powerpoint/2010/main" xmlns="" val="2076592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Simulation in other Fields</a:t>
            </a:r>
            <a:endParaRPr lang="en-US" dirty="0">
              <a:effectLst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837625"/>
            <a:ext cx="7150510" cy="4791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28800" y="20589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>
                <a:solidFill>
                  <a:schemeClr val="bg1"/>
                </a:solidFill>
              </a:rPr>
              <a:t>Aeronautics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2416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not in Management?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1441" y="2057400"/>
            <a:ext cx="4038600" cy="4495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394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Bringing Biz Simulation into the classroom</a:t>
            </a:r>
            <a:endParaRPr lang="en-US" sz="3600" b="1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57350"/>
            <a:ext cx="7086600" cy="4972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1" y="4930776"/>
            <a:ext cx="1371600" cy="1607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25193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54167 -0.447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3" y="-2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Data Source for design of methodology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dirty="0"/>
              <a:t>Collection of data through primary source</a:t>
            </a:r>
          </a:p>
          <a:p>
            <a:pPr lvl="1"/>
            <a:r>
              <a:rPr lang="en-US" dirty="0"/>
              <a:t>Using e-panel discussion</a:t>
            </a:r>
          </a:p>
          <a:p>
            <a:pPr lvl="2"/>
            <a:r>
              <a:rPr lang="en-US" sz="1600" u="sng" dirty="0">
                <a:hlinkClick r:id="rId2"/>
              </a:rPr>
              <a:t>http://www.linkedin.com/groups?search=&amp;answerCategory=myq&amp;gid=3000704</a:t>
            </a:r>
            <a:endParaRPr lang="en-US" sz="1600" dirty="0"/>
          </a:p>
          <a:p>
            <a:pPr lvl="1"/>
            <a:r>
              <a:rPr lang="en-US" dirty="0"/>
              <a:t>14 academicians and dynamics professionals who are part of DYNAA (</a:t>
            </a:r>
            <a:r>
              <a:rPr lang="en-US" dirty="0" err="1"/>
              <a:t>DynAA</a:t>
            </a:r>
            <a:r>
              <a:rPr lang="en-US" dirty="0"/>
              <a:t> group in LinkedIn) participated in discussion</a:t>
            </a:r>
          </a:p>
          <a:p>
            <a:r>
              <a:rPr lang="en-US" dirty="0" smtClean="0"/>
              <a:t>Feedback from students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Methodology adopted for Training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Signed up with a Microsoft </a:t>
            </a:r>
            <a:r>
              <a:rPr lang="en-US" dirty="0" err="1" smtClean="0"/>
              <a:t>Dynamcis</a:t>
            </a:r>
            <a:r>
              <a:rPr lang="en-US" dirty="0" smtClean="0"/>
              <a:t> Academic Alliance Program</a:t>
            </a:r>
          </a:p>
          <a:p>
            <a:r>
              <a:rPr lang="en-US" dirty="0" smtClean="0"/>
              <a:t>Installed Microsoft Dynamics NAV in Lab</a:t>
            </a:r>
          </a:p>
          <a:p>
            <a:r>
              <a:rPr lang="en-US" dirty="0" smtClean="0"/>
              <a:t>ERP Business consultants conducted a training program for 72 hours</a:t>
            </a:r>
          </a:p>
          <a:p>
            <a:r>
              <a:rPr lang="en-US" dirty="0" smtClean="0"/>
              <a:t>Feedback was collected for every 8 hours of delivery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59862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Disclaimer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 smtClean="0"/>
              <a:t>Type of Education Institute refer to</a:t>
            </a:r>
          </a:p>
          <a:p>
            <a:pPr marL="0" indent="0"/>
            <a:r>
              <a:rPr lang="en-US" dirty="0" smtClean="0"/>
              <a:t>Pointers to Mythology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920017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ERP Games</a:t>
            </a:r>
          </a:p>
          <a:p>
            <a:r>
              <a:rPr lang="en-US" dirty="0" smtClean="0"/>
              <a:t>Theory Classes</a:t>
            </a:r>
          </a:p>
          <a:p>
            <a:r>
              <a:rPr lang="en-US" dirty="0" smtClean="0"/>
              <a:t>Practical Classes</a:t>
            </a:r>
          </a:p>
          <a:p>
            <a:r>
              <a:rPr lang="en-US" dirty="0" smtClean="0"/>
              <a:t>Case Study</a:t>
            </a:r>
          </a:p>
          <a:p>
            <a:r>
              <a:rPr lang="en-US" dirty="0" smtClean="0"/>
              <a:t>SME Conclaves</a:t>
            </a:r>
          </a:p>
          <a:p>
            <a:r>
              <a:rPr lang="en-US" dirty="0" smtClean="0"/>
              <a:t>Industrial Visits</a:t>
            </a:r>
          </a:p>
          <a:p>
            <a:r>
              <a:rPr lang="en-US" dirty="0" smtClean="0"/>
              <a:t>Assignment, Quizzes and Online Exams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ERP Game (Day 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 smtClean="0"/>
              <a:t>Discussion on individual’s dream job</a:t>
            </a:r>
          </a:p>
          <a:p>
            <a:pPr lvl="0"/>
            <a:r>
              <a:rPr lang="en-US" dirty="0" smtClean="0"/>
              <a:t>Understand the roles and responsibilities of their dream jobs</a:t>
            </a:r>
          </a:p>
          <a:p>
            <a:pPr lvl="0"/>
            <a:r>
              <a:rPr lang="en-US" dirty="0" smtClean="0"/>
              <a:t>Divide class into 5 groups each representing as a department of a hypothetical company</a:t>
            </a:r>
          </a:p>
          <a:p>
            <a:pPr lvl="1"/>
            <a:r>
              <a:rPr lang="en-US" dirty="0" smtClean="0"/>
              <a:t>Like (Purchase and Warehouse, Sales, Finance, Human Resource, Manufacturing)</a:t>
            </a:r>
          </a:p>
          <a:p>
            <a:pPr lvl="0"/>
            <a:r>
              <a:rPr lang="en-US" dirty="0" smtClean="0"/>
              <a:t>Discussion on case study (P C Solutions Ltd.)</a:t>
            </a:r>
          </a:p>
          <a:p>
            <a:pPr lvl="0"/>
            <a:r>
              <a:rPr lang="en-US" dirty="0" smtClean="0"/>
              <a:t> Identify factors affecting a business enterprise</a:t>
            </a:r>
          </a:p>
          <a:p>
            <a:pPr lvl="1"/>
            <a:r>
              <a:rPr lang="en-US" dirty="0" smtClean="0"/>
              <a:t>Internal factors</a:t>
            </a:r>
          </a:p>
          <a:p>
            <a:pPr lvl="1"/>
            <a:r>
              <a:rPr lang="en-US" dirty="0" smtClean="0"/>
              <a:t>External factors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ERP Game (Day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Provide the groups with a task to complete as a team</a:t>
            </a:r>
          </a:p>
          <a:p>
            <a:pPr lvl="0"/>
            <a:r>
              <a:rPr lang="en-US" dirty="0" smtClean="0"/>
              <a:t>Add complexities or challenges during the task in progress</a:t>
            </a:r>
          </a:p>
          <a:p>
            <a:pPr lvl="0"/>
            <a:r>
              <a:rPr lang="en-US" dirty="0" smtClean="0"/>
              <a:t>Realize the importance of information in dealing with the challenges</a:t>
            </a:r>
          </a:p>
          <a:p>
            <a:pPr lvl="0"/>
            <a:r>
              <a:rPr lang="en-US" dirty="0" smtClean="0"/>
              <a:t>Realization of Importance of ERP in completing the task 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Theory Classes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 descr="D:\Deepti\images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828800"/>
            <a:ext cx="6726534" cy="44196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Practical Classes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2050" name="Picture 2" descr="D:\Deepti\images\practical-session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828800"/>
            <a:ext cx="6324600" cy="47434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Case Study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074" name="Picture 2" descr="D:\Deepti\images\images (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752600"/>
            <a:ext cx="4343400" cy="4343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SME Conclaves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098" name="Picture 2" descr="D:\Deepti\images\188939_1923538006451_8293094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20648">
            <a:off x="514931" y="1390183"/>
            <a:ext cx="3771684" cy="2514456"/>
          </a:xfrm>
          <a:prstGeom prst="rect">
            <a:avLst/>
          </a:prstGeom>
          <a:noFill/>
        </p:spPr>
      </p:pic>
      <p:pic>
        <p:nvPicPr>
          <p:cNvPr id="4099" name="Picture 3" descr="D:\Deepti\images\197115_1923537286433_2925217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82010">
            <a:off x="4117034" y="2260937"/>
            <a:ext cx="4724400" cy="3149600"/>
          </a:xfrm>
          <a:prstGeom prst="rect">
            <a:avLst/>
          </a:prstGeom>
          <a:noFill/>
        </p:spPr>
      </p:pic>
      <p:pic>
        <p:nvPicPr>
          <p:cNvPr id="4100" name="Picture 4" descr="D:\Deepti\images\200419_1923539966500_1086844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30990">
            <a:off x="613694" y="4192304"/>
            <a:ext cx="4229100" cy="2819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Industrial Visits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122" name="Picture 2" descr="D:\Deepti\images\Industri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905000"/>
            <a:ext cx="6619807" cy="44069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7630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Assignment, Quizzes and Online Exams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6146" name="Picture 2" descr="D:\Deepti\images\10_4_ori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015861">
            <a:off x="1941713" y="1747349"/>
            <a:ext cx="4823011" cy="444988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951037"/>
            <a:ext cx="7162800" cy="4449763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Total number of batches – 3 batches</a:t>
            </a:r>
          </a:p>
          <a:p>
            <a:pPr lvl="1"/>
            <a:r>
              <a:rPr lang="en-US" b="1" dirty="0" smtClean="0"/>
              <a:t>Batch 1 – ERP program was introduced as a value added program</a:t>
            </a:r>
          </a:p>
          <a:p>
            <a:pPr lvl="1"/>
            <a:r>
              <a:rPr lang="en-US" b="1" dirty="0" smtClean="0"/>
              <a:t>Batch 2 - </a:t>
            </a:r>
            <a:r>
              <a:rPr lang="en-US" b="1" dirty="0"/>
              <a:t>ERP program was introduced as a value added program</a:t>
            </a:r>
          </a:p>
          <a:p>
            <a:pPr lvl="1"/>
            <a:r>
              <a:rPr lang="en-US" b="1" dirty="0" smtClean="0"/>
              <a:t>Batch 3 – ERP program was added into the curriculum which is spread across 2</a:t>
            </a:r>
            <a:r>
              <a:rPr lang="en-US" b="1" baseline="30000" dirty="0" smtClean="0"/>
              <a:t>nd</a:t>
            </a:r>
            <a:r>
              <a:rPr lang="en-US" b="1" dirty="0" smtClean="0"/>
              <a:t> and 3</a:t>
            </a:r>
            <a:r>
              <a:rPr lang="en-US" b="1" baseline="30000" dirty="0" smtClean="0"/>
              <a:t>rd</a:t>
            </a:r>
            <a:r>
              <a:rPr lang="en-US" b="1" dirty="0" smtClean="0"/>
              <a:t> Semester</a:t>
            </a:r>
          </a:p>
          <a:p>
            <a:r>
              <a:rPr lang="en-US" b="1" dirty="0" smtClean="0"/>
              <a:t>Course was based on Modules of ERP</a:t>
            </a:r>
          </a:p>
          <a:p>
            <a:pPr lvl="1"/>
            <a:r>
              <a:rPr lang="en-US" b="1" dirty="0" smtClean="0"/>
              <a:t>Finance</a:t>
            </a:r>
          </a:p>
          <a:p>
            <a:pPr lvl="1"/>
            <a:r>
              <a:rPr lang="en-US" b="1" dirty="0" smtClean="0"/>
              <a:t>Trade &amp; Logistics</a:t>
            </a:r>
          </a:p>
          <a:p>
            <a:pPr lvl="1"/>
            <a:r>
              <a:rPr lang="en-US" b="1" dirty="0" smtClean="0"/>
              <a:t>Human Resource</a:t>
            </a:r>
            <a:endParaRPr lang="en-US" b="1" dirty="0"/>
          </a:p>
        </p:txBody>
      </p:sp>
      <p:pic>
        <p:nvPicPr>
          <p:cNvPr id="7171" name="Picture 3" descr="D:\Deepti\images\survey for bl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499409">
            <a:off x="526869" y="439338"/>
            <a:ext cx="1609070" cy="16710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42310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and Source of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76400"/>
            <a:ext cx="7315200" cy="4800600"/>
          </a:xfrm>
        </p:spPr>
        <p:txBody>
          <a:bodyPr>
            <a:normAutofit fontScale="25000" lnSpcReduction="20000"/>
          </a:bodyPr>
          <a:lstStyle/>
          <a:p>
            <a:r>
              <a:rPr lang="en-US" sz="2400" dirty="0" smtClean="0"/>
              <a:t>Alder, M. J. (1982). </a:t>
            </a:r>
            <a:r>
              <a:rPr lang="en-US" sz="2400" i="1" dirty="0" smtClean="0"/>
              <a:t>The </a:t>
            </a:r>
            <a:r>
              <a:rPr lang="en-US" sz="2400" i="1" dirty="0" err="1" smtClean="0"/>
              <a:t>Paideia</a:t>
            </a:r>
            <a:r>
              <a:rPr lang="en-US" sz="2400" i="1" dirty="0" smtClean="0"/>
              <a:t> Proposal: An education manifesto</a:t>
            </a:r>
            <a:r>
              <a:rPr lang="en-US" sz="2400" dirty="0" smtClean="0"/>
              <a:t>. New York: Macmillan.</a:t>
            </a:r>
          </a:p>
          <a:p>
            <a:r>
              <a:rPr lang="en-US" sz="2400" dirty="0" smtClean="0"/>
              <a:t> </a:t>
            </a:r>
          </a:p>
          <a:p>
            <a:r>
              <a:rPr lang="en-US" sz="2400" dirty="0" smtClean="0"/>
              <a:t>Angelo, T &amp; </a:t>
            </a:r>
            <a:r>
              <a:rPr lang="en-US" sz="2400" dirty="0" err="1" smtClean="0"/>
              <a:t>Boehrer</a:t>
            </a:r>
            <a:r>
              <a:rPr lang="en-US" sz="2400" dirty="0" smtClean="0"/>
              <a:t>, J. (2002). Case learning: How does it work? Why is it effective? </a:t>
            </a:r>
            <a:r>
              <a:rPr lang="en-US" sz="2400" i="1" dirty="0" smtClean="0"/>
              <a:t>Case Method Website: How to Teach with Cases, University of California, Santa Barbara</a:t>
            </a:r>
            <a:r>
              <a:rPr lang="en-US" sz="2400" dirty="0" smtClean="0"/>
              <a:t>. </a:t>
            </a:r>
            <a:r>
              <a:rPr lang="en-US" sz="2400" u="sng" dirty="0" smtClean="0">
                <a:hlinkClick r:id="rId2"/>
              </a:rPr>
              <a:t>http://www.soc.ucsb.edu/projects/casemethod/teaching.html</a:t>
            </a:r>
            <a:endParaRPr lang="en-US" sz="2400" dirty="0" smtClean="0"/>
          </a:p>
          <a:p>
            <a:r>
              <a:rPr lang="en-US" sz="2400" dirty="0" smtClean="0"/>
              <a:t> </a:t>
            </a:r>
          </a:p>
          <a:p>
            <a:r>
              <a:rPr lang="en-US" sz="2400" dirty="0" err="1" smtClean="0"/>
              <a:t>Balasubramanian</a:t>
            </a:r>
            <a:r>
              <a:rPr lang="en-US" sz="2400" dirty="0" smtClean="0"/>
              <a:t> N. &amp; Wilson B. (2005). </a:t>
            </a:r>
            <a:r>
              <a:rPr lang="en-US" sz="2400" i="1" dirty="0" smtClean="0"/>
              <a:t>Games and Simulations</a:t>
            </a:r>
            <a:r>
              <a:rPr lang="en-US" sz="2400" dirty="0" smtClean="0"/>
              <a:t>. Retrieved April 15, 2009, from Society for Information Technology and Teacher Education: </a:t>
            </a:r>
            <a:r>
              <a:rPr lang="en-US" sz="2400" u="sng" dirty="0" smtClean="0">
                <a:hlinkClick r:id="rId3"/>
              </a:rPr>
              <a:t>http://site.aace.org/</a:t>
            </a:r>
            <a:endParaRPr lang="en-US" sz="2400" dirty="0" smtClean="0"/>
          </a:p>
          <a:p>
            <a:r>
              <a:rPr lang="en-US" sz="2400" dirty="0" smtClean="0"/>
              <a:t> </a:t>
            </a:r>
          </a:p>
          <a:p>
            <a:r>
              <a:rPr lang="en-US" sz="2400" dirty="0" err="1" smtClean="0"/>
              <a:t>Benbunan-Fich</a:t>
            </a:r>
            <a:r>
              <a:rPr lang="en-US" sz="2400" dirty="0" smtClean="0"/>
              <a:t>, R. (2002). Improving education and training with information technology. </a:t>
            </a:r>
            <a:r>
              <a:rPr lang="en-US" sz="2400" i="1" dirty="0" smtClean="0"/>
              <a:t>Communications of the ACM, 45</a:t>
            </a:r>
            <a:r>
              <a:rPr lang="en-US" sz="2400" dirty="0" smtClean="0"/>
              <a:t>(6), 94-99.</a:t>
            </a:r>
          </a:p>
          <a:p>
            <a:r>
              <a:rPr lang="en-US" sz="2400" dirty="0" smtClean="0"/>
              <a:t> </a:t>
            </a:r>
          </a:p>
          <a:p>
            <a:r>
              <a:rPr lang="en-US" sz="2400" dirty="0" err="1" smtClean="0"/>
              <a:t>Bonwell</a:t>
            </a:r>
            <a:r>
              <a:rPr lang="en-US" sz="2400" dirty="0" smtClean="0"/>
              <a:t>, C. C. (1996). Enhancing the lecture: Revitalizing a traditional format. </a:t>
            </a:r>
            <a:r>
              <a:rPr lang="en-US" sz="2400" i="1" dirty="0" smtClean="0"/>
              <a:t>New Directions for Teaching and Learning </a:t>
            </a:r>
            <a:r>
              <a:rPr lang="en-US" sz="2400" dirty="0" smtClean="0"/>
              <a:t>1996 (67): 31–44.</a:t>
            </a:r>
          </a:p>
          <a:p>
            <a:r>
              <a:rPr lang="en-US" sz="2400" dirty="0" smtClean="0"/>
              <a:t> </a:t>
            </a:r>
          </a:p>
          <a:p>
            <a:r>
              <a:rPr lang="en-US" sz="2400" dirty="0" smtClean="0"/>
              <a:t>Connolly, T. &amp; </a:t>
            </a:r>
            <a:r>
              <a:rPr lang="en-US" sz="2400" dirty="0" err="1" smtClean="0"/>
              <a:t>Stansfield</a:t>
            </a:r>
            <a:r>
              <a:rPr lang="en-US" sz="2400" dirty="0" smtClean="0"/>
              <a:t>, M. (2007). From e-learning to games-based e-learning: using interactive technologies in teaching an IS course. </a:t>
            </a:r>
            <a:r>
              <a:rPr lang="en-US" sz="2400" i="1" dirty="0" smtClean="0"/>
              <a:t>International Journal of Information Technology &amp; Management</a:t>
            </a:r>
            <a:r>
              <a:rPr lang="en-US" sz="2400" dirty="0" smtClean="0"/>
              <a:t>, </a:t>
            </a:r>
            <a:r>
              <a:rPr lang="en-US" sz="2400" i="1" dirty="0" smtClean="0"/>
              <a:t>6</a:t>
            </a:r>
            <a:r>
              <a:rPr lang="en-US" sz="2400" dirty="0" smtClean="0"/>
              <a:t>(2-4), 188-207.</a:t>
            </a:r>
          </a:p>
          <a:p>
            <a:r>
              <a:rPr lang="en-US" sz="2400" dirty="0" smtClean="0"/>
              <a:t> </a:t>
            </a:r>
          </a:p>
          <a:p>
            <a:r>
              <a:rPr lang="en-US" sz="2400" dirty="0" smtClean="0"/>
              <a:t>Davis, C. &amp; </a:t>
            </a:r>
            <a:r>
              <a:rPr lang="en-US" sz="2400" dirty="0" err="1" smtClean="0"/>
              <a:t>Wilcock</a:t>
            </a:r>
            <a:r>
              <a:rPr lang="en-US" sz="2400" dirty="0" smtClean="0"/>
              <a:t>, E. Teaching materials using case studies. </a:t>
            </a:r>
            <a:r>
              <a:rPr lang="en-US" sz="2400" i="1" dirty="0" smtClean="0"/>
              <a:t>UK Centre for Materials Education, Higher Education Academy. </a:t>
            </a:r>
            <a:r>
              <a:rPr lang="en-US" sz="2400" u="sng" dirty="0" smtClean="0">
                <a:hlinkClick r:id="rId4"/>
              </a:rPr>
              <a:t>http://www.materials.ac.uk/guides/casestudies.asp</a:t>
            </a:r>
            <a:endParaRPr lang="en-US" sz="2400" dirty="0" smtClean="0"/>
          </a:p>
          <a:p>
            <a:r>
              <a:rPr lang="en-US" sz="2400" dirty="0" smtClean="0"/>
              <a:t> </a:t>
            </a:r>
          </a:p>
          <a:p>
            <a:r>
              <a:rPr lang="en-US" sz="2400" dirty="0" smtClean="0"/>
              <a:t>Dorn, D.S., ‘Simulation Games: One More Tool on the Pedagogical Shelf’ </a:t>
            </a:r>
            <a:r>
              <a:rPr lang="en-US" sz="2400" i="1" dirty="0" smtClean="0"/>
              <a:t>Teaching Sociology</a:t>
            </a:r>
            <a:r>
              <a:rPr lang="en-US" sz="2400" dirty="0" smtClean="0"/>
              <a:t>, Vol.17, No.1, 1989, pp. 1–18.</a:t>
            </a:r>
          </a:p>
          <a:p>
            <a:r>
              <a:rPr lang="en-US" sz="2400" dirty="0" smtClean="0"/>
              <a:t> </a:t>
            </a:r>
          </a:p>
          <a:p>
            <a:r>
              <a:rPr lang="en-US" sz="2400" dirty="0" smtClean="0"/>
              <a:t>Doyle, D., &amp; Brown, W. (2000). Using a business simulation to teach applied skills - The benefits and the challenges of using student teams from multiple countries. </a:t>
            </a:r>
            <a:r>
              <a:rPr lang="en-US" sz="2400" i="1" dirty="0" smtClean="0"/>
              <a:t>Journal of European Industrial Training, 24</a:t>
            </a:r>
            <a:r>
              <a:rPr lang="en-US" sz="2400" dirty="0" smtClean="0"/>
              <a:t>(6-7), 330-336.</a:t>
            </a:r>
          </a:p>
          <a:p>
            <a:r>
              <a:rPr lang="en-US" sz="2400" dirty="0" smtClean="0"/>
              <a:t> </a:t>
            </a:r>
          </a:p>
          <a:p>
            <a:r>
              <a:rPr lang="en-US" sz="2400" dirty="0" err="1" smtClean="0"/>
              <a:t>Faria</a:t>
            </a:r>
            <a:r>
              <a:rPr lang="en-US" sz="2400" dirty="0" smtClean="0"/>
              <a:t>, A. J. (2001). The changing nature of business simulation/gaming research: A brief history. </a:t>
            </a:r>
            <a:r>
              <a:rPr lang="en-US" sz="2400" i="1" dirty="0" smtClean="0"/>
              <a:t>Simulation &amp; Gaming, 32</a:t>
            </a:r>
            <a:r>
              <a:rPr lang="en-US" sz="2400" dirty="0" smtClean="0"/>
              <a:t>(1), 97-106.</a:t>
            </a:r>
          </a:p>
          <a:p>
            <a:r>
              <a:rPr lang="en-US" sz="2400" dirty="0" smtClean="0"/>
              <a:t> </a:t>
            </a:r>
          </a:p>
          <a:p>
            <a:r>
              <a:rPr lang="en-US" sz="2400" dirty="0" err="1" smtClean="0"/>
              <a:t>Gilgeous</a:t>
            </a:r>
            <a:r>
              <a:rPr lang="en-US" sz="2400" dirty="0" smtClean="0"/>
              <a:t>, V., &amp; </a:t>
            </a:r>
            <a:r>
              <a:rPr lang="en-US" sz="2400" dirty="0" err="1" smtClean="0"/>
              <a:t>D’Cruz</a:t>
            </a:r>
            <a:r>
              <a:rPr lang="en-US" sz="2400" dirty="0" smtClean="0"/>
              <a:t>, M. (1996). A study of business and management games. </a:t>
            </a:r>
            <a:r>
              <a:rPr lang="en-US" sz="2400" i="1" dirty="0" smtClean="0"/>
              <a:t>Management Development Review, 9</a:t>
            </a:r>
            <a:r>
              <a:rPr lang="en-US" sz="2400" dirty="0" smtClean="0"/>
              <a:t>(1), 32-39.</a:t>
            </a:r>
          </a:p>
          <a:p>
            <a:r>
              <a:rPr lang="en-US" sz="2400" dirty="0" smtClean="0"/>
              <a:t> </a:t>
            </a:r>
          </a:p>
          <a:p>
            <a:r>
              <a:rPr lang="en-US" sz="2400" dirty="0" err="1" smtClean="0"/>
              <a:t>Gredler</a:t>
            </a:r>
            <a:r>
              <a:rPr lang="en-US" sz="2400" dirty="0" smtClean="0"/>
              <a:t>, M. E. (1996) Educational games and simulations: A technology in search of a (research) paradigm. In, D. H. </a:t>
            </a:r>
            <a:r>
              <a:rPr lang="en-US" sz="2400" dirty="0" err="1" smtClean="0"/>
              <a:t>Jonassen</a:t>
            </a:r>
            <a:r>
              <a:rPr lang="en-US" sz="2400" dirty="0" smtClean="0"/>
              <a:t> (Ed.), </a:t>
            </a:r>
            <a:r>
              <a:rPr lang="en-US" sz="2400" i="1" dirty="0" smtClean="0"/>
              <a:t>Handbook of research for educational communications and technology </a:t>
            </a:r>
            <a:r>
              <a:rPr lang="en-US" sz="2400" dirty="0" smtClean="0"/>
              <a:t>(pp.521-540). New York, NY: Macmillan Library Reference USA</a:t>
            </a:r>
          </a:p>
          <a:p>
            <a:r>
              <a:rPr lang="en-US" sz="2400" dirty="0" smtClean="0"/>
              <a:t> </a:t>
            </a:r>
          </a:p>
          <a:p>
            <a:r>
              <a:rPr lang="en-US" sz="2400" dirty="0" smtClean="0"/>
              <a:t>Hoffman, T. (2003). Simulations revitalize e-learning. </a:t>
            </a:r>
            <a:r>
              <a:rPr lang="en-US" sz="2400" i="1" dirty="0" smtClean="0"/>
              <a:t>Computerworld, 37</a:t>
            </a:r>
            <a:r>
              <a:rPr lang="en-US" sz="2400" dirty="0" smtClean="0"/>
              <a:t>(31), 26-27.</a:t>
            </a:r>
          </a:p>
          <a:p>
            <a:r>
              <a:rPr lang="en-US" sz="2400" dirty="0" smtClean="0"/>
              <a:t> </a:t>
            </a:r>
          </a:p>
          <a:p>
            <a:r>
              <a:rPr lang="en-US" sz="2400" dirty="0" smtClean="0"/>
              <a:t>Holliman, R. &amp; Scanlon, E. (Eds.). (2004). </a:t>
            </a:r>
            <a:r>
              <a:rPr lang="en-US" sz="2400" i="1" dirty="0" smtClean="0"/>
              <a:t>Mediating Science Learning through ICT</a:t>
            </a:r>
            <a:r>
              <a:rPr lang="en-US" sz="2400" dirty="0" smtClean="0"/>
              <a:t>. New York: </a:t>
            </a:r>
            <a:r>
              <a:rPr lang="en-US" sz="2400" dirty="0" err="1" smtClean="0"/>
              <a:t>RoutledgeFalmer</a:t>
            </a:r>
            <a:r>
              <a:rPr lang="en-US" sz="2400" dirty="0" smtClean="0"/>
              <a:t>. Retrieved April 15, 2009, from </a:t>
            </a:r>
            <a:r>
              <a:rPr lang="en-US" sz="2400" dirty="0" err="1" smtClean="0"/>
              <a:t>Questia</a:t>
            </a:r>
            <a:r>
              <a:rPr lang="en-US" sz="2400" dirty="0" smtClean="0"/>
              <a:t> database: </a:t>
            </a:r>
            <a:r>
              <a:rPr lang="en-US" sz="2400" u="sng" dirty="0" smtClean="0">
                <a:hlinkClick r:id="rId5"/>
              </a:rPr>
              <a:t>http://www.questia.com</a:t>
            </a:r>
            <a:endParaRPr lang="en-US" sz="2400" dirty="0" smtClean="0"/>
          </a:p>
          <a:p>
            <a:r>
              <a:rPr lang="en-US" sz="2400" dirty="0" smtClean="0"/>
              <a:t> </a:t>
            </a:r>
          </a:p>
          <a:p>
            <a:r>
              <a:rPr lang="en-US" sz="2400" dirty="0" smtClean="0"/>
              <a:t>Kolb, D. 1984 </a:t>
            </a:r>
            <a:r>
              <a:rPr lang="en-US" sz="2400" i="1" dirty="0" smtClean="0"/>
              <a:t>Experiential Learning: Experience as the Source of Learning and Development </a:t>
            </a:r>
            <a:r>
              <a:rPr lang="en-US" sz="2400" dirty="0" smtClean="0"/>
              <a:t>Englewood Cliffs, NJ: Prentice Hall</a:t>
            </a:r>
          </a:p>
          <a:p>
            <a:r>
              <a:rPr lang="en-US" sz="2400" dirty="0" smtClean="0"/>
              <a:t> </a:t>
            </a:r>
          </a:p>
          <a:p>
            <a:r>
              <a:rPr lang="en-US" sz="2400" dirty="0" err="1" smtClean="0"/>
              <a:t>Lainema</a:t>
            </a:r>
            <a:r>
              <a:rPr lang="en-US" sz="2400" dirty="0" smtClean="0"/>
              <a:t>, T. &amp; </a:t>
            </a:r>
            <a:r>
              <a:rPr lang="en-US" sz="2400" dirty="0" err="1" smtClean="0"/>
              <a:t>Lainema</a:t>
            </a:r>
            <a:r>
              <a:rPr lang="en-US" sz="2400" dirty="0" smtClean="0"/>
              <a:t>, K. (2007). Advancing acquisition of business know-how: Critical learning elements. </a:t>
            </a:r>
            <a:r>
              <a:rPr lang="en-US" sz="2400" i="1" dirty="0" smtClean="0"/>
              <a:t>Journal of Research on Technology in Education (JRTE), 40</a:t>
            </a:r>
            <a:r>
              <a:rPr lang="en-US" sz="2400" dirty="0" smtClean="0"/>
              <a:t>(2), 183-198.</a:t>
            </a:r>
          </a:p>
          <a:p>
            <a:r>
              <a:rPr lang="en-US" sz="2400" dirty="0" smtClean="0"/>
              <a:t> </a:t>
            </a:r>
          </a:p>
          <a:p>
            <a:r>
              <a:rPr lang="en-US" sz="2400" dirty="0" err="1" smtClean="0"/>
              <a:t>Moores</a:t>
            </a:r>
            <a:r>
              <a:rPr lang="en-US" sz="2400" dirty="0" smtClean="0"/>
              <a:t>, T., &amp; Chang, J. (2001). Flowers for the world: Developing a business game to support the teaching of IS concepts. </a:t>
            </a:r>
            <a:r>
              <a:rPr lang="en-US" sz="2400" i="1" dirty="0" smtClean="0"/>
              <a:t>Proceedings of AMCIS 2001</a:t>
            </a:r>
            <a:r>
              <a:rPr lang="en-US" sz="2400" dirty="0" smtClean="0"/>
              <a:t>, Boston MA, Retrieved October 3, 2008, from </a:t>
            </a:r>
            <a:r>
              <a:rPr lang="en-US" sz="2400" u="sng" dirty="0" smtClean="0">
                <a:hlinkClick r:id="rId6"/>
              </a:rPr>
              <a:t>http://aisel.aisnet.org/amcis2001/2</a:t>
            </a:r>
            <a:endParaRPr lang="en-US" sz="2400" dirty="0" smtClean="0"/>
          </a:p>
          <a:p>
            <a:r>
              <a:rPr lang="en-US" sz="2400" dirty="0" smtClean="0"/>
              <a:t> </a:t>
            </a:r>
          </a:p>
          <a:p>
            <a:r>
              <a:rPr lang="en-US" sz="2400" dirty="0" err="1" smtClean="0"/>
              <a:t>Morecroft</a:t>
            </a:r>
            <a:r>
              <a:rPr lang="en-US" sz="2400" dirty="0" smtClean="0"/>
              <a:t>, J. D. W. (1999). Visualizing and rehearsing strategy. </a:t>
            </a:r>
            <a:r>
              <a:rPr lang="en-US" sz="2400" i="1" dirty="0" smtClean="0"/>
              <a:t>Business Strategy Review, 10</a:t>
            </a:r>
            <a:r>
              <a:rPr lang="en-US" sz="2400" dirty="0" smtClean="0"/>
              <a:t>(3), 17-32.</a:t>
            </a:r>
          </a:p>
          <a:p>
            <a:r>
              <a:rPr lang="en-US" sz="2400" dirty="0" smtClean="0"/>
              <a:t> </a:t>
            </a:r>
          </a:p>
          <a:p>
            <a:r>
              <a:rPr lang="en-US" sz="2400" dirty="0" smtClean="0"/>
              <a:t>Raymond, C., ‘Do Role-Playing Simulations Generate Measureable and Meaningful Outcomes? A Simulation’s Effect on Exam Scores and Teaching Evaluations’ </a:t>
            </a:r>
            <a:r>
              <a:rPr lang="en-US" sz="2400" i="1" dirty="0" smtClean="0"/>
              <a:t>International Studies Perspectives, </a:t>
            </a:r>
            <a:r>
              <a:rPr lang="en-US" sz="2400" dirty="0" smtClean="0"/>
              <a:t>Vol. 11, No. 1, 2010, pp.37-51.</a:t>
            </a:r>
          </a:p>
          <a:p>
            <a:r>
              <a:rPr lang="en-US" sz="2400" dirty="0" smtClean="0"/>
              <a:t> </a:t>
            </a:r>
          </a:p>
          <a:p>
            <a:r>
              <a:rPr lang="en-US" sz="2400" dirty="0" smtClean="0"/>
              <a:t>Raines, S. S. (2003). </a:t>
            </a:r>
            <a:r>
              <a:rPr lang="en-US" sz="2400" i="1" dirty="0" smtClean="0"/>
              <a:t>The ISP Forum: Dialogue and debate </a:t>
            </a:r>
            <a:r>
              <a:rPr lang="en-US" sz="2400" dirty="0" smtClean="0"/>
              <a:t>(Vol. 4, pp. 432–433). New York: Wiley - Blackwell.</a:t>
            </a:r>
          </a:p>
          <a:p>
            <a:r>
              <a:rPr lang="en-US" sz="2400" dirty="0" smtClean="0"/>
              <a:t> </a:t>
            </a:r>
          </a:p>
          <a:p>
            <a:r>
              <a:rPr lang="en-US" sz="2400" dirty="0" err="1" smtClean="0"/>
              <a:t>Roblyer</a:t>
            </a:r>
            <a:r>
              <a:rPr lang="en-US" sz="2400" dirty="0" smtClean="0"/>
              <a:t>, M.D. &amp; </a:t>
            </a:r>
            <a:r>
              <a:rPr lang="en-US" sz="2400" dirty="0" err="1" smtClean="0"/>
              <a:t>Ekhaml</a:t>
            </a:r>
            <a:r>
              <a:rPr lang="en-US" sz="2400" dirty="0" smtClean="0"/>
              <a:t>, L. (2000). </a:t>
            </a:r>
            <a:r>
              <a:rPr lang="en-US" sz="2400" i="1" dirty="0" smtClean="0"/>
              <a:t>How Interactive are YOUR Distance Courses? A Rubric for Assessing Interaction in Distance Learning</a:t>
            </a:r>
            <a:r>
              <a:rPr lang="en-US" sz="2400" dirty="0" smtClean="0"/>
              <a:t>. Online Journal of Distance Learning Administration, Volume III, Number II. University of West Georgia, Distance Education Center. Retrieved April 15, 2009, from: </a:t>
            </a:r>
            <a:r>
              <a:rPr lang="en-US" sz="2400" u="sng" dirty="0" smtClean="0">
                <a:hlinkClick r:id="rId7"/>
              </a:rPr>
              <a:t>http://www.westga.edu/~distance/roblyer32.html</a:t>
            </a:r>
            <a:endParaRPr lang="en-US" sz="2400" dirty="0" smtClean="0"/>
          </a:p>
          <a:p>
            <a:r>
              <a:rPr lang="en-US" sz="2400" dirty="0" smtClean="0"/>
              <a:t> </a:t>
            </a:r>
          </a:p>
          <a:p>
            <a:r>
              <a:rPr lang="en-US" sz="2400" dirty="0" err="1" smtClean="0"/>
              <a:t>Sfard</a:t>
            </a:r>
            <a:r>
              <a:rPr lang="en-US" sz="2400" dirty="0" smtClean="0"/>
              <a:t>, A., ‘On Two Metaphors for Learning and the Dangers of Choosing Just One’ </a:t>
            </a:r>
            <a:r>
              <a:rPr lang="en-US" sz="2400" i="1" dirty="0" smtClean="0"/>
              <a:t>Educational Researcher, </a:t>
            </a:r>
            <a:r>
              <a:rPr lang="en-US" sz="2400" dirty="0" smtClean="0"/>
              <a:t>Vol. 27, No. 2, 1998, pp.4-13.</a:t>
            </a:r>
          </a:p>
          <a:p>
            <a:r>
              <a:rPr lang="en-US" sz="2400" dirty="0" smtClean="0"/>
              <a:t> </a:t>
            </a:r>
          </a:p>
          <a:p>
            <a:r>
              <a:rPr lang="en-US" sz="2400" dirty="0" err="1" smtClean="0"/>
              <a:t>Stolk</a:t>
            </a:r>
            <a:r>
              <a:rPr lang="en-US" sz="2400" dirty="0" smtClean="0"/>
              <a:t>, D., Alexandrian, D., </a:t>
            </a:r>
            <a:r>
              <a:rPr lang="en-US" sz="2400" dirty="0" err="1" smtClean="0"/>
              <a:t>Gros</a:t>
            </a:r>
            <a:r>
              <a:rPr lang="en-US" sz="2400" dirty="0" smtClean="0"/>
              <a:t> B., &amp; </a:t>
            </a:r>
            <a:r>
              <a:rPr lang="en-US" sz="2400" dirty="0" err="1" smtClean="0"/>
              <a:t>Paggio</a:t>
            </a:r>
            <a:r>
              <a:rPr lang="en-US" sz="2400" dirty="0" smtClean="0"/>
              <a:t> R. (2001). Gaming and </a:t>
            </a:r>
            <a:r>
              <a:rPr lang="en-US" sz="2400" dirty="0" err="1" smtClean="0"/>
              <a:t>mult</a:t>
            </a:r>
            <a:r>
              <a:rPr lang="en-US" sz="2400" dirty="0" smtClean="0"/>
              <a:t> </a:t>
            </a:r>
            <a:r>
              <a:rPr lang="en-US" sz="2400" dirty="0" err="1" smtClean="0"/>
              <a:t>imedia</a:t>
            </a:r>
            <a:r>
              <a:rPr lang="en-US" sz="2400" dirty="0" smtClean="0"/>
              <a:t> </a:t>
            </a:r>
            <a:r>
              <a:rPr lang="en-US" sz="2400" dirty="0" err="1" smtClean="0"/>
              <a:t>applicat</a:t>
            </a:r>
            <a:r>
              <a:rPr lang="en-US" sz="2400" dirty="0" smtClean="0"/>
              <a:t> ions for environmental crisis management training. </a:t>
            </a:r>
            <a:r>
              <a:rPr lang="en-US" sz="2400" i="1" dirty="0" smtClean="0"/>
              <a:t>Computers in Human Behavior, 17</a:t>
            </a:r>
            <a:r>
              <a:rPr lang="en-US" sz="2400" dirty="0" smtClean="0"/>
              <a:t>(5-6), 627-642.</a:t>
            </a:r>
          </a:p>
          <a:p>
            <a:r>
              <a:rPr lang="en-US" sz="2400" dirty="0" smtClean="0"/>
              <a:t> </a:t>
            </a:r>
          </a:p>
          <a:p>
            <a:r>
              <a:rPr lang="en-US" sz="2400" dirty="0" smtClean="0"/>
              <a:t>Will </a:t>
            </a:r>
            <a:r>
              <a:rPr lang="en-US" sz="2400" dirty="0" err="1" smtClean="0"/>
              <a:t>Thalheimer</a:t>
            </a:r>
            <a:r>
              <a:rPr lang="en-US" sz="2400" dirty="0" smtClean="0"/>
              <a:t>, (2003), How simulation like questions can help replace expensive multimedia simulation, Presented at ASTD </a:t>
            </a:r>
            <a:r>
              <a:rPr lang="en-US" sz="2400" dirty="0" err="1" smtClean="0"/>
              <a:t>TechKnowledge</a:t>
            </a:r>
            <a:r>
              <a:rPr lang="en-US" sz="2400" dirty="0" smtClean="0"/>
              <a:t>. </a:t>
            </a:r>
            <a:r>
              <a:rPr lang="en-US" sz="2400" u="sng" dirty="0" smtClean="0">
                <a:hlinkClick r:id="rId8"/>
              </a:rPr>
              <a:t>http://www.uwex.edu/disted/conference/Resource_library/proceedings/03_15.pdf</a:t>
            </a:r>
            <a:endParaRPr lang="en-US" sz="2400" dirty="0" smtClean="0"/>
          </a:p>
          <a:p>
            <a:pPr>
              <a:buNone/>
            </a:pPr>
            <a:endParaRPr lang="en-US" sz="1200" dirty="0"/>
          </a:p>
        </p:txBody>
      </p:sp>
      <p:pic>
        <p:nvPicPr>
          <p:cNvPr id="23554" name="Picture 2" descr="D:\Deepti\images\ref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34200" y="1752600"/>
            <a:ext cx="1680657" cy="106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18043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Outcome of Academic Alliance Program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65981320"/>
              </p:ext>
            </p:extLst>
          </p:nvPr>
        </p:nvGraphicFramePr>
        <p:xfrm>
          <a:off x="1337441" y="1828800"/>
          <a:ext cx="77724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850773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915400" cy="762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Outcome of Academic Alliance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76400"/>
            <a:ext cx="7391400" cy="44497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20% jump in Placement</a:t>
            </a:r>
          </a:p>
          <a:p>
            <a:r>
              <a:rPr lang="en-US" dirty="0" smtClean="0"/>
              <a:t>100% students who joined jobs leveraging this continue with same domain</a:t>
            </a:r>
          </a:p>
          <a:p>
            <a:r>
              <a:rPr lang="en-US" dirty="0" smtClean="0"/>
              <a:t>Increase in Students’ class-participation</a:t>
            </a:r>
          </a:p>
          <a:p>
            <a:r>
              <a:rPr lang="en-US" dirty="0"/>
              <a:t>Students were able to understand the interconnection between the business processes of an organization</a:t>
            </a:r>
          </a:p>
          <a:p>
            <a:r>
              <a:rPr lang="en-US" dirty="0"/>
              <a:t>Gain confidence to take managerial decisions in their future jobs</a:t>
            </a:r>
          </a:p>
          <a:p>
            <a:r>
              <a:rPr lang="en-US" dirty="0"/>
              <a:t>Ability to think in multiple dimensions to solve a business </a:t>
            </a:r>
            <a:r>
              <a:rPr lang="en-US" dirty="0" smtClean="0"/>
              <a:t>problem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194" name="Picture 2" descr="D:\Deepti\images\Image-Putting-the-Pieces-Togther-to-Reach-Success2-e129296417766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5486400"/>
            <a:ext cx="4705350" cy="114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82974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Complementing activities with the lecture session</a:t>
            </a:r>
          </a:p>
          <a:p>
            <a:pPr lvl="1"/>
            <a:r>
              <a:rPr lang="en-US" dirty="0" smtClean="0"/>
              <a:t>Case studies</a:t>
            </a:r>
          </a:p>
          <a:p>
            <a:pPr lvl="1"/>
            <a:r>
              <a:rPr lang="en-US" dirty="0" smtClean="0"/>
              <a:t>Quizzes</a:t>
            </a:r>
          </a:p>
          <a:p>
            <a:pPr lvl="1"/>
            <a:r>
              <a:rPr lang="en-US" dirty="0" smtClean="0"/>
              <a:t>Assignments</a:t>
            </a:r>
          </a:p>
          <a:p>
            <a:pPr lvl="1"/>
            <a:r>
              <a:rPr lang="en-US" dirty="0" smtClean="0"/>
              <a:t>Projects</a:t>
            </a:r>
          </a:p>
          <a:p>
            <a:r>
              <a:rPr lang="en-US" dirty="0" smtClean="0"/>
              <a:t>Bring participatory learning into </a:t>
            </a:r>
            <a:r>
              <a:rPr lang="en-US" smtClean="0"/>
              <a:t>the classroom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4527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pic>
        <p:nvPicPr>
          <p:cNvPr id="10242" name="Picture 2" descr="C:\Users\Admin\Desktop\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905000"/>
            <a:ext cx="8236528" cy="4572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Deepti\images\1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1981200"/>
            <a:ext cx="6350000" cy="42545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Answer yourself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133600"/>
            <a:ext cx="7162800" cy="4449763"/>
          </a:xfrm>
        </p:spPr>
        <p:txBody>
          <a:bodyPr>
            <a:normAutofit/>
          </a:bodyPr>
          <a:lstStyle/>
          <a:p>
            <a:r>
              <a:rPr lang="en-US" dirty="0" smtClean="0"/>
              <a:t>In a typical tier two B-School how many students are attentive in class?</a:t>
            </a:r>
          </a:p>
          <a:p>
            <a:r>
              <a:rPr lang="en-US" dirty="0" smtClean="0"/>
              <a:t>Are the students compelled to attend classes or they attend with their interest?</a:t>
            </a:r>
          </a:p>
          <a:p>
            <a:r>
              <a:rPr lang="en-US" dirty="0" smtClean="0"/>
              <a:t>How many Students who were attentive in class have really succeeded in their career</a:t>
            </a:r>
          </a:p>
        </p:txBody>
      </p:sp>
      <p:pic>
        <p:nvPicPr>
          <p:cNvPr id="22529" name="Picture 1" descr="D:\Deepti\images\classro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5702" y="1752600"/>
            <a:ext cx="1266117" cy="99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30156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Current Management Education System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3956355"/>
            <a:ext cx="518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accent6">
                    <a:lumMod val="50000"/>
                  </a:schemeClr>
                </a:solidFill>
                <a:latin typeface="Forte" pitchFamily="66" charset="0"/>
              </a:rPr>
              <a:t>Passive Learning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Forte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905000"/>
            <a:ext cx="7162800" cy="44497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http://image.shutterstock.com/display_pic_with_logo/680374/107626931/stock-vector-teacher-pointing-at-blackboard-teaching-physics-and-mathematics-1076269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05000"/>
            <a:ext cx="7324967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68415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408237"/>
            <a:ext cx="7162800" cy="4449763"/>
          </a:xfrm>
        </p:spPr>
        <p:txBody>
          <a:bodyPr/>
          <a:lstStyle/>
          <a:p>
            <a:r>
              <a:rPr lang="en-US" dirty="0" smtClean="0"/>
              <a:t>Did you ever teach your students to use social media?</a:t>
            </a:r>
          </a:p>
          <a:p>
            <a:r>
              <a:rPr lang="en-US" dirty="0" smtClean="0"/>
              <a:t>Have you ever felt your kid is smarter than you?</a:t>
            </a:r>
          </a:p>
          <a:p>
            <a:endParaRPr lang="en-US" dirty="0"/>
          </a:p>
        </p:txBody>
      </p:sp>
      <p:pic>
        <p:nvPicPr>
          <p:cNvPr id="2050" name="Picture 2" descr="http://www.compelblog.org/wp-content/uploads/2011/11/Bifocal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191000"/>
            <a:ext cx="2264979" cy="199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hQSERUUExQUFRUWGBwXGBcXFxocFxgYGhgYFx0YGRgYHCYeFxkjGhcXHy8gJCcpLSwsFR4xNTAqNSYsLCkBCQoKDgwOGg8PGjEiHyQtLDQtNi8sLCwvLDAsNCwsNDAsLCwsLCwsLCwsLCwsLCwsLCwsLCwsLC4sLCwsLCwsLP/AABEIAMIBAwMBIgACEQEDEQH/xAAcAAABBQEBAQAAAAAAAAAAAAAGAAMEBQcCAQj/xABFEAACAQIEAwYDBgMGBAYDAQABAhEAAwQSITEFQVEGEyJhcYEHMpEUQlJyobEjYoIzssHR4fAVJJKiF0Njg5PCU6PxFv/EABwBAAICAwEBAAAAAAAAAAAAAAUGAwQAAQIHCP/EADURAAEDAgQEAwcDBAMAAAAAAAEAAgMEEQUSITETQVFhIoGhFDJxkbHR8AbB4SMzQvEVUnL/2gAMAwEAAhEDEQA/ABTLrXpFdZda6C16SQgIXISve7inAKiYniiIYnMei6x68hVeR7IxdxspWsc7QBPG3XhSqx+On7qfVgP2mvV42eaH2IP7xVUV0F7ZlN7NJ0Vjlq97O9jbuLUXJFqyflcjMzjqiyAF6Md+ka0NDitoj5ssakEQfbr7U5Z7f41Ldu1buC1btIqKAiliqjKCxaZaAJiKgrKrI0cN26xkLnX0Wn4f4b4YCGa856l8v6IBUfivw0XIWwztmAnJcIKt5BolT5mR5UEYb4rY1EZbmS5po4UC4sHePleRygVov/iNYGHV1ZXvMoItKQSCfxEfKkjc8tulCmTzFwyEkrh8L2brOe78vrv7+ddrbqywHCHuanc6nzJ1J9yTRHg+ysjamR9QyMeI6qIMJ2QX3Vc5KPLvZPTaqbH9myo0rUdXE86FadG4IbNuvAtSrtgjQ1wEq5YFcJrJ/uK87vyp4rSy1rKt3UcJXkVJFum8tbDVl03lFehPKnMlSsPh5rDYLQN1GtYbXUV22E8qv8JwualvweBVR07QbKYMJCEHsRTJWr/GYGKqLlqDUzSHC64IUfT/AGKQFdmvJms0WWK8IpMK6iuiK6DQtJqKRFO5KRWu8i5TNKnctKsyLd1FDV6XA1JgDc+XrXJ3oh7LdmBfjEX7qWcKjES0FrtwckU6Qp56+IRGlVMQq20kJkd5dyp6aEzSBiqbHAHvjNcY2rXJRpccdWP3F8t+sVaYTgGFTRbdr1MMfq00ZrxnBWf7HCm6w/8AMvdf65ZfZRXr9u7/ANy3ZQdMrN+uZf2ryCurpKp5dNL5DYL0GkgMDbQwebiAf3Qfc4LhnMG1aJ8lWf8At1FUfFexehawSP8A02Mg+QY6j3n2rRsR2vLD/mLOGurzlShHmGJbX6etUfEbiOwOGFxLZAJF4S6nmqiZI82O/UVTjnkh8cUlx3V3hCc5JordxY+u4WV3rJEqwgjQqw1B6EVwEAGn+/StKPCLRbO6K76SzgMdPUQPYVzf4HYf5rNv1CgH2KwaMNx5mgLUOdgZ1s/0WcgUb9kOHZ7ds8soNVnFuxpGtpiU5qdXUcypHzact/Wj3s49m0gZ3REAGpIAjb/Sm3C66KSN0rD90uV9FLE4McPsUW8B4AIEiiezgVUbU3wnEW3tg2yGG3TWAefkR9ammh09Q6RxJOigbFk0I1TTYZTyFVfEuCKw0FXCtNR8fxC3ZQvdYKo5n9ABuSeQGpqOKR1wWFbe1ttVlvaLgkSQNaFSlHHEOLXMbd7vDWioMwWALkDQsR8tsajUknXadKjYj4a3lUuyLdO5AuFm9kKqp9B7U3QVgiaGzGxQV/ju6MFw7INZ1G5A969RweYPvV/g+EhmVLVtSzmFXKB5mTHhAAJJ8uulFn/hepTxXLZbp3Qyem8+/wClTTYjHCbPKhpzJOCWM0HdZuy00Vq84l2bFq4yFTadd8p8OuxAOhU8jHXYggUuKstbnNqv4wNvzDl67elXIp2vFwo+O0uyHQ9ClaWrrhlkEiqWx9av+EPrWqgkN0VmPdGvAuDhoq6xPA0ymOVM9msSMsVOwmBFk3GLls5mCdt9Br6fSkyeV/EOqMxRsLCSdVn/ABvBQTWb8Z40MxW3BjQtynoOvrR38TeMd3aIQw1xu7U8xMlj6hQ0HrFZQqAaDarFXiMkMYjZoTurFDRNlcXv1AXtzxasSx8yT+mwpo2FB0Eemh+op8ivWsGASpAaSpjRgCVJB5wwI9qXDNITcuPzR8RsAtYfJe2+IXVEBgRyzAk+5kTVtw/iPeaEAMOmxHUTVY2AcWhdMZGuG0OuZVD7cxBOvVTXfCbZ7wnkqkH1MQP0n6UwYTX1D52xk5gUGxCkgbE54Fir00iK8qx4XwV74dgQlq389xphTvlCjV220HUdRTnPPHAzPIbBLccbpHZWC5VfSri8vibuycoJAzrDaGDIG2oOlKttlDgHAbrRZY2uFEMnQCWJAH5iYHt19KJs6Ye0neXNEXIGcxpzAHKTrA/U0I3+Mph2DsMxAYovV9F1PIQxoR4jxO5iLhe62Y9OSjoo5Ckb9RskrKgRXsxo17k/wmjB5o6SEyWu9x07BaUe22EmO998jx/dq3wuKW4oZGVlOxBkVlvCeyt/E2nu2lDKhgifETEnLOhgR9aXA+LPhL065Zi4m0x1B2YUpTYVGWnhO8Q5JghxWS44zbNPMLWZFesKbs3AyhlIKkSCNoNPClsgg2KO/BNiuoprGXso0Op0UfiPQf703qvw3aNCJdHX2zD1GSTHtVyCjnnaTEwut0UMtRHFbiOAv10VobZZlUaZtyNwoEmPPYf1V0mDZXPc2Ut6EZyoLMdNW8QLczqdY3Fc8Pvd62e1BVVK5iDGYldANCSMuvrVqlxl+aDOi5QZYn7oUzJ96u08bmeG2vRQTPBF76Ii7LtcDLasiLSmXmDM82aPmMaKsACOQ1LrySNKruzmA7myA0Z28bwZhiAI84AVZ55ataYTFnjLH89/4SXUSB8hLdvr3VRxXi64S0XeSScqIDq7bwOnMk8gCazbiPFLuIfPeaT91R8iDoo/dtz6QBN7T8U+0Yl2nwJNu35AHxN/Uw9wqVUj1pownDmUkLev0SVite6aQxMPhHqtD7A8PCYbvT811iSf5VJVR6aFvVzRNVF2KvhsHbA+7Kn2YwfdSD6EVe0FqHF0riepTLTNDYWgdAqHh/CVt4/EXABDW7bDyZ2uC5Hke7tn1J61fUKNj8UxVlSzbvsllHtu+ZUfvM9xMy7nuSxB6kUV1E5xdupw0N2CDPiFhBNm5zJNo+ehuCfTI3/WaCLlvfStL7V8KfEi2lvLKN3hzEgfKyAaA6nMT/TQFxPhr2Gy3VKk7cwfQiRTFhkzeGGE6pWxemeZTI1ulkMYrC90ZHyHcfhJ6fyn9D5bTcDiYNTL9kEEESDoRVHaBQlSflMeo3B+n6g0eac4sVFRVBeMrtwjfhfGSuxqzxPaIsN6ALHEADGYen+lPXOJjm0eun70PkpIy+5sjzM5boCqz4g4wu9kbgZz7+AD9Cagdi+z323FraJIQAvcI3yLAyg8iWZRPSasb/C/tl+xbD5c1yCd/DlYtHKYEj0o37F9lFwWPfu3Ny1eszbYxIKXFDKxGh+ZY9+k0p42OFOR2FkeoZbU56i6o+0vw1JvWvs+RVYMLkFVAyFZNq3Oe42UuTvJt7jmR8f+HqX7GFs2nFtLB+aMzFGHijlmYgNJ560HdpMFdu8dtSt7vUOFfDMkd0llDmxL3CdgHze+nMVruBtxatjaFUR00GntQWoHDDSCpG1D3H4IF4l2cwGIW3gUvstzC5br2EjN3dyAWZmXV4uB2IOmbYSDQxhuzLl3WygW0t24qs7cluOvmzHSJP1oytdlb3/FHxBCCzkOUhYctcWyjh2+8oWzK/nHQwzgSFF0/KouvJOgkGHOvW4HM896NYdU8GU8LmF3FTtqbibYaoeudkmGWbqhSwDkKZVSdWEkgx5x15Qb3tzhRhcLh8PYlFa4T4SczkAnU7sxY5tNfDUDinaW0UZEm4WBWQPBqI+Y7jXlNM8R7eYi6gRctoRBZZLnlox+X2186MvhramaOS2ZreR0Hx7qpV+x092xGxO9tShuI0OhGhBEEEaQRypUsv8Av/GvabRmtqlU2vogfjCPexPdoCxlUUDq2sdBJP6UWdlvh0Yt3r8h1Yk2WAhgshQx5Atqd9KteyGFTNdK6XC6tcPMoFbLEiF8Ug84o9xPDXtBM40dcyke2h6ESNPP1ry7GKuUzyNaNjqU94dSRNiY95uSNAq/AcN7lAoVFU6gImRddyBJmqLtZ2QTEReVR3qMCwG11QQSh6tlEA+1aPjOK2bmDy6B0CBV0nOI+Ub5dwTA0J60PEUDlBgeHMde6JQv47SHttYqjxBGdiq5crKDAADK0ZWEcwSB6A+Vcuzchr57D/E1N4usLOgGZcx5xOmvTNHsTVVxHiyWLee5uRov3iY2/wBeVDZWF725RclF2SBrLk6Bd4viCW8Nfsklr142obSURWZmIP3V8IUAc2nXU0OkaR/v2og7R9nzbt2sSr94LoXO3JSRmTLppbgka845saomMV61+nqNtPSi/vHf7eS81xWr9oqHOb7t9PzyUxuM3igQMqKAB/DUqTHnJj2iif4fcMOKvNOYLbWblzM2clicttWOqg5WLEEEALHzSA0GtC+EHEVDYiwdGbLdWfvADI0fl8J/rqavo4aamc6BgB68/mo2Vc0zwJHE/nRaAnBrKiBaQeYUBvXMNZ85mq/jfEXw+Hv6kstubbHmW8Cg9SrlfYrzmr2s5+J3G/GmHUSPB3jA/KTftOoI5yLZnpnXSDS1TRmWUNUs8gjjLkOaKANgoj0Aoq7Idl8wF7EWngwbdtgIiJD3FBOuuinbc67UvZ/h32jE20IlRNxl2lUjw+hcoD5TWpqz/hUf1E//AFoxiVU5n9JnmgGEUbXjjvF9dPum5GaVkEiCCrAEDbcaEdf9I8xt64LTm2ozhWKgnQsAYGm+sdKkeLy/Wu6X0yhYS+ItPhr3eK74x3V0vfeEZTMjUNIMQPwxECNsw1g5FkuCQJGaYMaiTrv51Abs5hlxC3RZQOcxnlm0ObLtm0JmJq5qGKMsvcopiFbHU5eG21t7+Wg7C2nxTItwN8o9dT5kn/fnTd5LbqUKh1bQiJB9eVOXDr8hJ6+H/E153rfhX3b/ACU1MhdrrOO0/Z84dwVB7p9FkyVYa5GM6yASD5GdtR/CcNt3MWBcUsGtMdyFlGWJA30uN9K1ntDgDewt1CBmylk/OviX/uA9qya7xIWrtm5DMDmHhiYZGI3I5haY6SofNAW/5BBGQMpcSjf/AIu+X5zRPYwqoIRVUdFAH7VU9pO06YURGe4w8KTsPxMeS/qeXOo3/wDsRyst7sKHb3DMPfvFnfFW3aBJCuGY/lBPQRAAAqrPBO1pIaU/sq4HnKxwuoVvtVcW8l427Mo4fwIVJg6ic2sqSNZ3rZey3ErNxM1q6ri67Oo2ZZElCJ0aQxjTn0rOcD8O0zZnvG4nIKuWfVpP6RRzwnhisLlhPATbRreU5cpsXMwAI2HjAO+k6HagU9LJI3M87LiqjswuKK2sI2pAn9/Uc6pOJdp7Cv3TZyzN3YAtswLHSNBG9dWuL3LcC9bcnqqy/vbEknzt5gfLaucTxDBLc7y41pLinUv4XBj8LQc0HpMGhHDfexBKoRta0kuudNLfmysEUWrQDN4bagFmPJRux9pJrAeN9o3v37jq02jcdraMPCFLlgY0OYzMmSJo37X9rTigbSArh/vSIa75EfdTy3POBoQ48Kt/hj3MfvTVhmCVTWia+UlUX18TLsIvfey8wfEFuDTfmp3H+Y86kmm0tBRAAHkK7Jp8jDg0B2pS9IQSS3Zclq9rwUqlUKn8JTukt3BEkszbQysNFJ5CFQA9QtF/G8e163YV2KrblWZWYZrbLHiA0DSqDPuJaMsmqKzZAQLGgUCOUREVN4ZioHdnQjRCfvKNh+YDQjynnXhT618j3nmSfrf0XrhpGMYzT3QPpZe28faso7TltJEaGCf5AdwZAEc5pt+JXG1GVB0YZj7kEAegn1qo7RJiGZS9uVA8ISWGfmWAEg8hpEE66xU5yqL3mJ8C/dtbsx38QE5j/KNOZ8umRggW1JUoyMGd6i9rOLf8kDMNcdQumhyvnzAHlCTr1FALC5ffcvcYHVjsBuSdlQbnl9au+0F67i7wY5UtqIRSZYAwSTGmYwOcCB7z+y99MHczG33qtlzz88qSVZZ00JPh22O4FNtBhEsceZzbH1SbiOJNkeRGdPRG/DeBXnwD27piLAt2U18ORfC7DmxZVOuojlJFASuCARzE/XWjniXxEtm0y4dXNxgRLoVVJEZjPzR0G9A6qFEDYCPYaUz4Yx7A7NoEtPJJuV7NOWL5V1dGZHU5lZTDKRpIPoYIOhBIMg03M0kFGHAOFjsotRqEZ4P4gY64rIbtsRHiW0O8gjeSxSZDfdjSqjiX9kzEkkEXGYmSSrBySTufDVfgbmW6OjjL7jxL+mf61cMmYQdiIPvpQ1tPHETkbZCq6aTijObjQos+HKzfvHmLax7s0/3RV3xntpYw7FLlxmuLulpNpAaCzeEGGB3G9Cvw1xeXEBG3a21s+boQR9VDGpHxQ4GQy4lR4WhLnk2yN7/L7JSpi+ZkznDsnD9NQwzBkMpsLkadb6fNN4r4qEf2OGA/mu3CW+ig/wB6qfFfErHNMPbT8lsSPd2b9qGHrlLRYwP9B5n/ACpZfVSHmvT48HoohfID8dfqrPE9rMW8FsTeMaiCF5EfcC8iaitxa+29/EH1vXD/APau0wCjfxeu30FPLhV/Cv0FVDUOO5KsiKmZ7kY+QUE4hjuzn8zMf3NSOF4E3rqWlHidgo20nc69BLf0mnmwCnYQfL/LY0bfDDs8Qz4lwIE27fn+Nv0yjn89WKa8rwLqpX1cVNTueBry+K0CzZCIFGygKPQCKxG1ww4h7aK2VUt52MS3iyqoA2kgPqelbHx3Gd1h7r8why+bHRR7sQPes57OYUBHf8TBF/JblB/3d4R5MKcaF5jje4dv3XmUdOKisjDhcNBJ+g9U3h+ydhdw7nqzn9lgfpTtjg9q3fUoiqQjbDWSVE+wkf1GrSmMWhBV1BJWQQNyhiQPMEKf6Y51t8jjuU2Nijbo1oHknorvDXzbuJcG6mY6giGHuCY8wKbt3AwBBBB2NelqjNiLFduaHAtKs8bx+65BQ5ADIX8RHJz0PQdedA/a/iJuXQp1IJuPGwdtgD5LPsRUziPadFlbX8Rtp+4D5nnHQfpQ+mGZ2LMSSTJPU0Rw6k8YlIsB6pfxKWKGMxR+8dD2HdRGE1yyxV7b4R5V3e4RptR/2hgKVywobZa5MVZYrhxFV90VZa8O2XDhZMkDzpUs1KpLqNEuHaUU9QD9RXt22G0MEedQ+C3Zsr/LK+mUwP0g+9TxXz5VRmGZzDuCR8l7RDIJI2vHMAoc+23AXAu3AA7LGdtMrFYk68qgY7GpbBd28pJLMfKTqanYxP4tz83+AP7ms945iy95hMqpIH7H9RXqEMkVNRxysYMzmjl2XndWZZal7HONgTz7qXjO1Nxj/DhB9W/XQVG/49fn+0PpA/xFW3Zj4eYrGMMqG2hMBnBk6T4V3bTWdBHOtJwHwTw1iDijduGCdSFQxqYyEnblmoLNiMuri4+X8KwykaNLAfFZfg+1dwfOA458jH7GinB4pbqBkMqf9x5GtZsfCXBZFJw9pWjRcgKiY+YnxMw6z1rPe0WES3i76KgthXAKKAAD3dsmI01mZ86O4RXTSS8N+1rofWQRBmZh1uq1hXQFcxT+DwzXf7MErIBeD3a6xLONABz1pimqY4G55HADuhscT5DZguncNwu5fV+7yju1zl3MKkeJZMGTImI5VZYHF97bV9pGoO4OxU+YII9qseJcKbDYa3h7fja9cYucoJfQwI2EApvsE161Q2FNm6UfQMcp1kLcHh3GmsR6qOtBqGuNY977jL/iOdhzPmtYxQBkLco8Q3P7KxwWOOHxNu8JIDBjpzEgx5tbLL6hetbLiLCXrRVgGt3Fg9CpHI/41jV+0CpBnXpv1BHmDRT8NO2qtaXDXyEYAd0xICup/wDLB5Ou2XpETBNVcXY3wv57LnATJI14aCctiSOX5b0Qj2o7OPhLpRpZTJtv+Nf8HGxHodjUfD4fKsc9yeprbuKcKt4i2bd1QynUdQRsynkR1oC4x2DvWyTb/ir5QHHqvP8Ap+gpKqqR27BovUaHG2ytEc5s4c+R+yEYrpalXOHONDbcHoVIP0Iq34P2Pv3iJU205s4I+inU/oPOhrIHudYBFJauGNuZzhZReAcEbFXQi6AQXb8Kz/eOoH+hrWcNh1toqIAFUAADkBUbhHCLeGthLY8yT8zHqT/uBAFPcQx6WLbXLjBUUSSf28yToB1NMNNTiFtuZSRiNcauS490bfdCvxC4hPc4ZWAa6666aS2VSQejEv8A+ya74zw1bGRUAVAoVR+UBf2AoBx2OGOvXLzkkBoUKzACPMHUAZQDz1b71N3cIjGWUOereI/VpNNUVA4sb4rdfiUrMxplHUOJaSdumn+9UYWjmYInjZtlUiYG5J2CjmT1A3IFWdzgOIUTktt/KrnN7ZlAJ9xUT4X4C2qYi4qqGNxbcgAHKqK4Gn81xjRzQqoc6OQsB2TEzFHzMbI0WBHxWcNhVYllzKSdcumo0OZTpmB0MidK4+xD7zM46NEfQAA+9XPHkC4pwPvIjn8xLoT7i2v0qvNbb4hdH4JS9gchjimB/wCZYxoyq3vqh/RV+tWvDuHbaUsbam/b/I/6Nb/zoo4LgZIosKktgCVcQiAqHWTOG4JpTl/gUCilLQUV6IYToQdRQk1j73UHB0Wb8S4VG4oU4pgIrW+NcPBWaAuN4PejtBV51Tmjsgc17Uq7Z1NKmC6o5U3wZ27zu12uEEsI/hnKSW13zKhA819aKLXD7RnTMQYOYkxoDoTtoQdOtD/DWVLVx5CsMzhiNM1ssB6gpcCb8m50T8K4VcvTlLC2ZlohrjHcj8KRoP00AJ8pr6c1da8xNtrr5c7r0eknFLRs4juWnnyVNj+CJbUtmZnZ/ACdNTJGsloWTJOkCso4AQuOsZwCBfQMGEg+MAyDX0Le7KC2JCAGInnHT00rJuJ/DLEvexF2wbcLcJRS0OzZRcIXSJBbmRtRGWIw0zRJJm1t8NNB6IK6UTzl0bbfvzut+7L4YTcuHcEWx5DKrmOklhP5BU7tCq/Z7maNFLDzZQWAHrER0mh/shxgi2HuGVvBbkqphCVGkbkERryIPI6XPFuJoyG2hzFxBI2VToTPWJA8zQyGWNsO+263PHIZirTD4gOuZdQZjQiYMTry00PMaisn+KFlRjJXMWdVBAE5mGkCN2AyCP51ouwmLuoCgchBsTlmSSSE00UAgAHaKrsbllH3Nu6up1M3PATJ1mLgPtWm4vwCJIxqF0KDNdrjoqHgfYMEB8V4jysz4F/P/wDkPl8o84mjB8ltDmypbUazAUL58gKicU4wmGtm5cnkAB8zMdlUdf21J0FCPC7d3iuMt27zRaANx7anwi2hHhn7zMzKpY8i0RQqGCtxp7qiZ3gG55Ds0Lt74qYBjR5Ik4G+IxdmMMnd2wSqYm7syZiFa0g8TnLl1bKJ61Fx/wAKruQ5byXTzBVkJO8hszeL1jXmK0u3bCgKoAAEAAQABoAByFdUz0j3Uf8AZ0v6ofOeP76whcYy/wAJwReByZWEHQ6sRyiDPmPMTOwHZQ4q4UtHKTq5ibYH4mXz20IJPuQS9veDKmLTEBRN5GRz/MmUgx1ZJBPS0tEvY/hosYUORDXf4jdQD8q+ywI6yedHamrZJSguAJcgFHBJT1xMDi3LqSOd+XwQ5Z7O8TwY/gXhdQT4SZHsl35R5K4rtu22PswL+DUyQubx21kkACYdZJIHzc6ODjUG5j8wI/cVG4jbFxFIOYKwY5TMiCOW8TPtStKHMYXMvcDZN3toef6sbXd7WPpZUmO7avZth7mHEbHu76NlnaZAO+mk71Tt8U3b+ywwPrcM/RU/xq4sYDvLl9e8V0YqERVWbZyAsSwJzjUN4hp9KKVtgbAD0FU6GaeoaS428vzZYyWmjFnxZj/6IWb4ntjxJlLLa7tBuRZeR55nJH6UPYwYnEa37jsOjtI0MyLa+AHz3raWQEEESDoRWX8VwndXblvkrED8vzL/ANpFMOH0sUriJbkjvohuKYxNTRg0rGsvpe1z8yqZcMLYge5O5PU0p1rhcTNpXYgSoYk6ASJ9qqcRxRn0t+Ffxkan8in9z9Kbo2WFgkHhy1MpcdSTqSjPsZxx7WKNpFa6LihrltIzWwNBd1IAH3SDqYWNoOhf8ZQ/Kt1m5KLTg++YAL6sQKCPh/wS22AQspDm5dPeAkXP7VgDnBzbKOewq8xa4m0ba28ST3j5ALqBiPC7nVcuwQ70j1lbG+ocLWsbfGyfqKj4cLWF2tuf8XXT8Ev3Ha4+UM8aTIVRoqzGsak+bGnrXZbm76eQ/wATQr2l7ZYvD3e6W7ZdoliEPgOkD5tSRJidNOtCmO7SYq+Yu37hX8KnKv0XU+5onS0c9QwOZo0q5JXGHwZxp0H3R1xlbH2i2tlgxRXDkGYLG3AJ2nwnSifgiiKzTgbgAAQB0G1aBwPF7CpaunMUeS90OM3EfmKf7WpeOGf7OzC5oAFAJaTlK67b78oqN2Gw1+3h8l8tKHIqMB4VUCII+aQd5ojBpUCyeLNdEBUkQGGw3ve2qjY8eA0A8dQa0b8VxMLFAHHMRvRvDmm6FTlCl5RmNKmL14ZjXlNo2QpTeF2Bca0GRf4ckMdSSS0adAGbfmdK1Pg1siyxRQzhTlBMAmOsGKyrhOJijrg3aAINTA6+XnS3VUQZGWxC2pPzRllS6Rwc/W1h8lecDvX7uEzYtAl3pAGkCDuYJ1PKKCr9xHuuiuB/ES4lwAlVdSoZM0ZQWVQImSGaiPFY1sXq4iz923+P+a5/KeSdNTvA9yCIgR0jT6V59XYsxjTTtGbvfoj8Mf8AVM1rX5DYKBicZ3dlntANG0bfNBPmBqdOhoexWPvXAZvOJG6ELHmIE/UmiFkayxyLntsSQgIDoTq2UGAykyYmRrEiAKjGDCgkkXrZJMgW7kSAGMAoVBhgdOs1Tgka7UaovTvjb74vdDOFwT3bvc5nZyYJZ3YBdCX8ROkEadTHnR2bCJ3VhFAAIYgcktkNJ8ywUeck8jXOFwbJhzesWSocLD3vCXLEKvh+fciAco9Kj8fwbW8JfKNLlZuOdyg1YADbw5gANpnUzPdQTmbG7TNoL99LqKoqmym7dh0Qn2i4z9pvZgZtrpb6Ec39W5eQHU0X/CDDDPirnOLVvyEd4xj1zL9BWePR58I+I5b9+wY8aLcTrKEo/wCj2v1r0yekZS4eIYhoLf7+aSRKZZy53NajSpUqXFcQd8TVmxZA3N1gPexeois3w1qyR8r5D7Zcw/UChLt7xANft2h/5Sl38neAg9QockfzrVh2O4h3uGNmR3lmCs7FZzJ7AjJ6L50QfC72Vr+59f8ASGxzt9sfHzsPS/3RZTN3BoxkqpPWNfruK6sXw4ke4O4PMHzFOUPRJRRgcvyO6+ROYH1zSfoRSN64vzIHHVDB/wChj+zE+VSq8JrFibsYpXEqdtwQQQehU6g+tZ523uBb949FBP8A8Y/wij+wwhrh0B68kG0/q39VZX2qxfeC+507wkD0aLa++XLRPDGkyk9kJxVw4bWcyQhAWmKr3jZsoAAiFWABovXzM15cu5QTvAnz05VLuU3gcMbl6zbBCs962ATqJ7xTBHSAabpXCKJzhyCrxsu4Dutj7P8AD+4w9m1zRAD5tHiPuZoa+InFXS5YRGZSA7kqYImEGo6jP9KLExYGj+Buatofb8Q8xWXdr+Id9jLrCcqxaWQRom+h/nZ685wimM9beQaC5KY6l+SO4VKzax+pMmTuTO5O802W1rpq4avS2gAWCXySTcq04VjIMUQr2wt2GVSSWMTGyg6ZnY6IPM9DQT32QE8gJ+mtOYZDEt8zeJj5n/LYeQoRiZDRYblW6YZjqtnwHaKSUdWRxBKtB8J2ZSpIYGDsfWKmXeNADegDD46OH4W6xAa3dawCdykuir5nwW/cUrnGwZE6jcf6GlvD2iqbd2jgSD5K5MCw6bK84vxaZoN4vxDeonEuONcJW2YA0L+fRRzPnt61BThveXLa5rhZ7iJOYz4nAJjbQEnblRpk8NKNeW6rGJ8iis2te149ohmXfKzKT1KsVJ9yKVHmSNc0OHNDSLGy6w+IiiDghN67bRg3dkySQcjZQWCBtjJGo6BqpeB4S2zLevMFtI8CT4XddxA1uEfhGnM8gT3C8Ww+I8CXATuBqraayoIB03kUi4vjRkjdHA02I1PS6YcOowQ2SR1juBzVvevqgLMQqgSSTAAHMk7Cg7i/blyYw4UL+NwST5qsiB5n6VVdoOLPcuvbNwvbRoXQAMQBLNGjENInbTQc6p7jE1TwT9Lxlonq/FfYcvNSVuIljiyLlzRJwHtJeuYq0t18ysWA8KiDkYg6CeUe9GTYMvnW5Btm4LiqJ+YKihmPUFJAG2+8RlFu8yMGX5kIZZOmZSCJ8pFa7w7GretJcX5XAYe/I+Y29qG/qii9glbJTjK1zbadQf30U+H1BmYc5uQU9dd2yhnLIpzAEa5ogEt94AE6EbwZ0FcYhQVYNGUggztEaz7U7NUvanjFmzZK3XA7zwBfvMCQDoNcsEydhSe10tTK0Ekn5oiAB2QTa7N4kpnW2WUbEkB3UbME31GsGDrtTXCMZctXbd2yYdDmWZg6EFGG+UgkHpvuBWoZgNTAHntQrjuFqMUxWCtwd4II0aYcCPPK3rcNepYRjL6pxgqBcEaILXULYxxItLFHnB+2mHvqCzCy/O3dIUg/yk6OPMe8HSveKdrLaKRYK37sGAreAHlnuCQo20Enyof4dwueVXdngem1SSU8LHb6KmJHEbLPreJLlmeTcLE3cwhs53kchEAcsoWNKewXEGs3BctmGWeWhB3UjmpgaeQ5iiXjvZLOMynJcAgPE+zD7y/tyIoQvZrbZLq5H2HNX/I3P0Ovlzo5DJFMzKPklarpZoJOK031vfmtI4L2htYnVT3V+NUJnNHMbd4vmIInWNquheI+ZT6rqP8AP9Kx5T+mvoeo6GrvAdrMTaAAuZ1HK6Mxj8wIYnzJNDJ8LIN4j5FEqfGWkWmFj1C0b7T0Vz/TH96BTV7YtdKqg1InSP5mPLy/U0I/+IFwKSbduAJJltPaKIeEYe7dVbuKCh90tD5bQ5TJOa7G5+7sOZYbNTyQ++LItBVRT34ZvZNcZN7EW+7sIArfM9wlAR+FRlLGeZgCOs6DHFuwOJdBleyYIYrLCYmAGgjeDqOVaJSrcVVJCLMW5KaORwe4ajZYJj8K9t2t3EZHXdW3g7ERoVPIiRoelROHXil8XBvaKMoOxIfPB9ciiehNav8AEvhSvhe+C/xLRWDzyOyqwnoJDf0Vk6aOw6gEecGD+6/WidfWPnw5z27gi6vYJTxjEWsfqCDb5FaefilbKeHD3jcOgUlMpPXMGJy/0z5VmV++zvcLGXLszHaSxznTl81WeG49dtrktFLekZktqLjD+a5GYnzEVUFpd/UT65R/pQzAqlz6rL1B5IvjeGR01KXhtvELa369tPVeFq4mujVNgePBmNu5COCV/lYgxpOx8qeXStZYO5pIDS65Cn44TbePwnX2p9WuD8Lj/pP01B/Sua4XMAF0KzzJBy/hkeWk9PPWhuIQPls5gurNNK1lw5aV2E4cbli3nY5O6uXyukIbxYWzmG57s3DvpIPQ032tg4IkgZjkAbYoXKjMDyIBJ84iofY3it6/ZvW2uoqsYPdoqu0jXef4YTJbUgaBIkkTU3tVfCYUhodiyBcwEFgwYErsQApMc8tedvDm1DYm6uza26k9UyxC0Ze7Yj0QCcEqwqFwdlVCST5Kms+gFEfDcMeH/wDM4wS5Rvs1vTN3mxDRpnIbl8qh5or7EYQ3sOLtqzhcMSzK2RCzeFyu3hiQAwkmAw3qg+JHCFs3rT949xmQqxdpysCGEADKmYFtFAnu/er7jJPJw5xkZz1uTblohskrImF7ddEFBTzMk6k9SdSfcyfelTmTypUxjHYmiwYbJUNUCdk0qsQoYk5Vyr0C+QG0mSTzJ1qZgcQbQuQpzumRXn+zBJzkc8xGUA8tfeSMJXYw1JAnI2WRTysk4gOqqCsctBXJq3+yUzf4YeVOFDj0T7Mm8J68v4U7Zr+8q5afwvbTEYMGzbFrJJdc6MSMxJbUMJ8Un3rh7JUwQRVXxkap/V/hRavp4K2C0gDhe/7IhSTOjfdp3Vjj+3+NuCO9CD/00Cn6sWP0ih7EMbmbOzMW0LMSWPLUtJO9cXKcw9guwUe56D/PpQmChghNomAX7InJO4i7ivoXsCFv4Kzinys7przCFZVgJ2bMGk+3KvO1GOwzBHFyyXRwpIKk5X8JWRsMxRj+Shr4c8Mc4SLrzhldzbtHYnMc73D99c4aF2GpM6ZbXHdusKsoma9Gh7tQU6RmMKfYmqbKcQPs3keSpy1bpHWAuinhWDAUHSKs6D+xfaK1cuNZtZ1XJ3gtuIKQVVgp2yHOpAB0ObyFEGLW73gyk5fQaTofWqdZKYjcgnXkrULcw6fFTrlsEVm/xC4klkizkW47jMVb5VWSMzaE6kEADeD0rShWT/FbhzJilvn+ze2qZuSshcwTykPp6GuuPJE0uj3V/DqaGoqWxze6fXsg/C8Tu5yugGyqxJBgSQGPiXymflNWVnjS/eBQ+Ylf+oafWKp8Kmdxl1CnMxGwAB3PUkxHrUjnTRg8stTT5pd7/NCf1HhNHT1RZBtblyPRGnY6yuJxSAFXRAbrQQRKkBAf6yG/9utTrKPhbiUTGOpgNdtaHqbbTlnrDk+inpWr0IxS4qC08rKGggbDCGtSpUqVDVeQ38QsTkwFzmXKIB63Fn6LmPtWNYhJIgwRqD0P+UEijz4j8cF28tlCClmS3ndIygA/yqWnzfqtA92mvDKYezESDR30Q6aZzZg5hsR9U0uJP4CT5EZfqTI+n1rywpA11Jkn1PTyGw9Kt+A9nWxAz5slqYDCCzRocvIAHST0250UWeyOGUQbQbzclj9SdPaKoRto8PkcYQST327BWsQxuesY2OY6DoOfdZL2oxiqoUM6udQFMafza7UKPqZMk851J+u9bsnYuz9pAID2QhZrTjP4mOVAJ1KnxmOqihztP8LbYuMLM4a5Iy2rktadWPhKOJK6nKdwCNoIJo1uJMkl5208lPRQF8Qc3mgXg/aIocl0yuwbmPXqKOuz/BBimzsR3CnYHW6ek8kGx6nTQAzm/FOEXcPcNu8jW3HI7EdVI0YeYqd2b7QHC3NUFy2TLJs35kfdW94Me9bqKuompTFE+1+fZbbDHHLnc29uS3G/g0ZQMo8Pyx4SsD7rDVfahHi+JxN51S5au/w5CkJOeY8bZJUMB4dDHzHSYF3wvi6Oi3bdzvcOxy5j89l9stzmRqBJ1BImQZF0opFhqJ8JnzOaHHlfb4hHbx10JDSQOfUdlX9i+HvbRrhaFuwcgJBVl8Pig/NGhHLIK77cKv2YaCRcQqPOSDHnkL/rT4xK2brFiBbdSxJ2DplE+ZZSP/j86oeLYxsS4YghFkIp313dhyY9OQ9TVn2qSpk47zvqhmIuipaYs6iwQ6UpVYnC0qtcUJAyq4HD/KuxgPKiEcNNdDh3lQM1CKCAoaOA12pHAUTHhtcPwvyrYqR1W+AUMnhYbcA1UcS7Fi81pFcoSxAJGYDwO20iR4Rzo+/4aaZv4XJcsk83Yf8A6nP+FXqbFJovDG6wKt0UP9ZoO11mWK+G2MBgC045MHj6hhp+tednOyeIuPdW3a7x1bK2UgIMrMvztA1ZW26VrjCneDLkvWguzFwfQqzn/uC/WjVFjk/EAdYpkqaOMxm2izXi3Fjatpw+6cndZ+8UKf42ZyVUDcoFMsOZI5b1V3HEkAAIDoM2rHyW2upMf/ytd49g8NduXTfWy9tckm4FIDgGdTzym2PYUFcD4Z3ah7dnKpJysEgwGIE6SDA2OtH4yJNXut+6BtlawloCJvhn2aNnPfuz3lwBQGPiCTOoGiljHhG2Uc6PKEOF8Vir23xcRrVaeF2a6nbICrEmqDtBfUggifI61SdveOXlt2+4YjNcCtlHiJIOUD1I/ao4vXItG+PFkK3QIIFxyoUtlJIKBToCJ7w9BUELw2YsINwr76N3s7Zw4WJtbnpz/OyH+LZVBCgAdAAKHTvRJieE4xsxezhiQY0ugD6d7r+lSeGcPWzigbnd2/ABlZtO8yg3O7BOZkDArOo8R3ijUeOQsicQ0+EX10v2HdQVOESsIOZrr/8AU3PxQvhbrKyujFXQ5lYbqw5+e5EcwSOdafwD4kWbigYmLFwbkz3TRHiV/u7/ACtBGu+5HMfwlL7O+HQ3HtIC9pdMxZgPnECVGc5RqQFjlUXCoVNkC01tXt32vWXWbhyKcsZlzAExl2Mht6p1OJ0tYxji0hxt5XNrX20XVPhVQ0OJIAF999Bm231Gx2Wi3u2WCUScVZPkrhifRVkmhXtD8QmcG3hgyKdDdbRyP5F+7+Y6+Q3oXwl107pbf9recAGActvNlmDtmedY+W2etMcWEXbkKVUuxQEEeAsYieUVPRU9O+ofHfNl+V/4UFVFLDAyU6Z7262HPz5KJK5gGYqk6sFzMN+U6yef71Z4IcPR1L3LlyTpntkICObKF/vaVSuNaacHlvRatojUCwkLRbYbKhTVLYt2AnqtDvYpMODc0NhyGBTXIzQNAPmRjBkTqx5V7gON9+GNm2zBTlJYhTMA6A8oO/r0oWuYe/iciW7V0WbaqqKwgeFYLE7EzMa7dJNXfZ/s/icOxuGCCIa2Dq0aiDsGEmNYMkHqE+XLTUl3yDich26HurEjKaWquRod/iiHsxgmF/NdADOzvAMjwwEWYEkKzGPLympuOjE3cij7pRswjLBOefTwxG5bfmB692owzSrXhaZX1zyjBlbUSY6FSQdiatOH4m1nS8FW8oEKykMVMzmQzrMmdZ23oRHPmGSQWudUeNOWDOwbDRRu0vYpXsZLxF+3mAm4AtxcxChlZF+aTvpM/XCu2fZJ8BfCFg6OC1ttmIBEhhyIncaHl0H0dxLiQvZVUMEBzEsILEbCDrAOsnmB51jvxJ4ficfi7t+zaLWLAWyuo8RB8eQE+KGOU/k8quRStbNlYfDzUTg90d3jVRvhHhy9zEqRNk21VwflLEn2nLPsRR/gsRlsg3G+QlCx3YoxtzHMsV2HWqzsn2Wu4XDra7xUJ8blQGZnIE6toAB4R4ToAZ1qzw/DWtXUzsbqszQzABkdyzyQIBBkrMSNBrJNQ4tT8aMOHL6IPSYiIJpDvcafEJm9Ze8VZ1hV1VSBIJ0zMfxRyG0neumwHlRD9gpfYKXWzBosEOqTJUPL37obOA8qVEn2GlXXHVXgK6+zil9nFOtcArnvxQzI4hNXDZ0XP2cV59nFdHEj/f70vtIrfCcs4bOi5+zimsVw4XFgyIMgjdSNiP8AeoJFP/aRSOIFbDHg6LYY0G4VY3A2O95h+VVB+pmonGezdru8x7xspUsTcf5Mwz6KQAMknQchRHSIqaKeSORr77FSPc57S0lUFrgWHw65gmlsSMxZskfgDE5T6dan8IwBSzbVhDZZb8zeJv8AuJpy3wpQRLMyqQVRiCoI25S0aRJMQOlTaL4piIqg1rNgh1NSmO5frdMnCKdwD7U23DUPKPSpVe0Oiqp4/ceR5q3wmdEI9rmGFt23QF275CFOs5ZJiPKdfMVR9meyNzv7eIsXR3BJLSWFyNQ1tliC06Ez51ob2D3gcBSQpWG0iSDIMGNoPoKWGsZZOksxYxtJ6e0a8zrRV9TeNsr33cisFcaenMMYte9zve99LduR7rJ+0nZrDWWFuy127fdgFSFy6n8QEseX1mpHbTCrZt2rVxbbXhbtojic4tosMW1jxPIURsDrWjtwsFrJfKe4JNswc2qlADy+U+5AOlU9zsWLuLvX77B1dcltI+UFQsmeY1j1JrHzRtJa0ixH55opDiwc5jpnHwAnu47AaAaW1t81T8L7PG7wuyofuczm53luZLEkAXVBBPJZB0IFTeFcXt2bdq663Ly4wi2Gy/xGe2BbDETs8E76QDzNS+y/ZO9hkNu5iM9rMGVFSNQc0knUSQCQK54H2NuWmTvsR3q2SxsqFgKzzLnrvIHI1ZbVRCxaeX56XUE08TzIHyZm5iRYEXBubXte4OXnbTRB/aTHqOIJcPjFvuhcAO7KZZQRoTl0PInNRxiOG4fiFtWQMLW4YDLrqCFBH10jRelVjfDYfZUsi6BdFzvGuZSc0gqREzoIjzHnRZw/ALZtJaT5UUKPbmfPn71B/wAg6AOMZ1PTkVDiU1NNCxkZJLdOxA5278uipbHYTCr9wt+Zif0GlWWG4Jat/JbRfRR+9WNeUMnrqmX+5IT5lARTxjYJj7PSNjpT9eUPNyuxG3osl4pwa8b9x71tkVmZitslozHZiAGA5yBB60uHW+4bvMPCzqwBOS4OYbWJ6NuD1Eg6picGr77jYjQj36eW1UWO7IK5mEJ/EM1tj+YoYb3FFY6wEWcj9PiDMgjlGgFl5gsWt1A67HruCNCD5gyPaqnEEBioaEfIZIhFtg5sqGILMdCByknkKv8AB9mgqd2WhNSVUklpMmXYzB8oqTxXEssIhCZgfF0iBCjadZnlG3TllQGyAtF1Qmkz3jiO6EsLjjcuXLiW3uIhNtSIAhYzlQ0FmLSNJ+QDfSp/C8SmKe13RzKGzuYIIVVzCQQCCS1uJ3BmuTecrZNoKGgnKSchUCCC0TBOWGiecHWm+zeJyYichGZRauSCIfMGVYO4BukDyk7UUmr3vieLDUIc7B42APadR6ox+zil9nFPUqWbFb4beiY+zivaepVrVZw2dF4aVKlWlIlSpUqxYvK9pUqxYlSr2lW1iVKlSrtYlXtKlW2rSRryvaVdrS8rw17SrhbSpV7SraxeV7XtKugsSrmlSrlyxKlSpVwtpUqVKsKxeVy9oMIYAjoRI+hpUq2N1iD7xy4zIuihLkKNFENaiBtpJ+tX3ZsTYBO5dyTzJDlQSeegA9BSpVZf7iuzf2m+StaVKlVUqklSpUq2s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81" name="Picture 1" descr="D:\Deepti\images\students-f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77473">
            <a:off x="2022226" y="4540070"/>
            <a:ext cx="2990850" cy="19919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66329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Students love technology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7010400" cy="47289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0750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Usage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India's internet</a:t>
            </a:r>
            <a:endParaRPr lang="en-US" dirty="0"/>
          </a:p>
          <a:p>
            <a:pPr lvl="1"/>
            <a:r>
              <a:rPr lang="en-US" dirty="0"/>
              <a:t>2% - Number of rural Indians using the internet</a:t>
            </a:r>
          </a:p>
          <a:p>
            <a:pPr lvl="1"/>
            <a:r>
              <a:rPr lang="en-US" dirty="0"/>
              <a:t>25% - Growth in Indian internet users in India over the past 12 months.</a:t>
            </a:r>
          </a:p>
          <a:p>
            <a:pPr lvl="1"/>
            <a:r>
              <a:rPr lang="en-US" dirty="0"/>
              <a:t>59% - Number of Indians who only access the internet via mobile devices.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1400" dirty="0" smtClean="0"/>
              <a:t>Source</a:t>
            </a:r>
            <a:r>
              <a:rPr lang="en-US" sz="1400" dirty="0"/>
              <a:t>: wearesocial.sg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1000754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295400"/>
            <a:ext cx="7162800" cy="44497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Imitation </a:t>
            </a:r>
            <a:r>
              <a:rPr lang="en-US" dirty="0"/>
              <a:t>of the operation of a real-world process or system over time.</a:t>
            </a:r>
          </a:p>
        </p:txBody>
      </p:sp>
      <p:pic>
        <p:nvPicPr>
          <p:cNvPr id="17409" name="Picture 1" descr="D:\Deepti\images\Steps-To-Take-After-You-Get-Out-Of-Debt-300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810000"/>
            <a:ext cx="4648200" cy="2476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18944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Theme3</Template>
  <TotalTime>1344</TotalTime>
  <Words>618</Words>
  <Application>Microsoft Office PowerPoint</Application>
  <PresentationFormat>On-screen Show (4:3)</PresentationFormat>
  <Paragraphs>155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Theme3</vt:lpstr>
      <vt:lpstr>Harnessing Technology For Improving The Quality Of Higher Education</vt:lpstr>
      <vt:lpstr>Disclaimer</vt:lpstr>
      <vt:lpstr>References and Source of data</vt:lpstr>
      <vt:lpstr>Answer yourself ?</vt:lpstr>
      <vt:lpstr>Current Management Education System</vt:lpstr>
      <vt:lpstr>Slide 6</vt:lpstr>
      <vt:lpstr>Students love technology</vt:lpstr>
      <vt:lpstr>Internet Usage</vt:lpstr>
      <vt:lpstr>Simulation</vt:lpstr>
      <vt:lpstr>Simulation Learning in Mythology</vt:lpstr>
      <vt:lpstr>Simulation Learning in Mythology</vt:lpstr>
      <vt:lpstr>Slide 12</vt:lpstr>
      <vt:lpstr>Simulation in other Fields</vt:lpstr>
      <vt:lpstr>Simulation in other Fields</vt:lpstr>
      <vt:lpstr>Simulation in other Fields</vt:lpstr>
      <vt:lpstr>Why not in Management?</vt:lpstr>
      <vt:lpstr>Bringing Biz Simulation into the classroom</vt:lpstr>
      <vt:lpstr>Data Source for design of methodology</vt:lpstr>
      <vt:lpstr>Methodology adopted for Training</vt:lpstr>
      <vt:lpstr>Methodology</vt:lpstr>
      <vt:lpstr>ERP Game (Day 1)</vt:lpstr>
      <vt:lpstr>ERP Game (Day 2)</vt:lpstr>
      <vt:lpstr>Theory Classes </vt:lpstr>
      <vt:lpstr>Practical Classes </vt:lpstr>
      <vt:lpstr>Case Study </vt:lpstr>
      <vt:lpstr>SME Conclaves </vt:lpstr>
      <vt:lpstr>Industrial Visits </vt:lpstr>
      <vt:lpstr>Assignment, Quizzes and Online Exams </vt:lpstr>
      <vt:lpstr>Sample Survey</vt:lpstr>
      <vt:lpstr>Outcome of Academic Alliance Program</vt:lpstr>
      <vt:lpstr>Outcome of Academic Alliance Program</vt:lpstr>
      <vt:lpstr>Conclusion</vt:lpstr>
      <vt:lpstr>Conclusion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Kavya</dc:creator>
  <cp:lastModifiedBy>admin</cp:lastModifiedBy>
  <cp:revision>99</cp:revision>
  <dcterms:created xsi:type="dcterms:W3CDTF">2012-12-27T05:21:41Z</dcterms:created>
  <dcterms:modified xsi:type="dcterms:W3CDTF">2013-03-05T17:27:25Z</dcterms:modified>
</cp:coreProperties>
</file>