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82" r:id="rId4"/>
    <p:sldId id="268" r:id="rId5"/>
    <p:sldId id="273" r:id="rId6"/>
    <p:sldId id="269" r:id="rId7"/>
    <p:sldId id="267" r:id="rId8"/>
    <p:sldId id="272" r:id="rId9"/>
    <p:sldId id="274" r:id="rId10"/>
    <p:sldId id="276" r:id="rId11"/>
    <p:sldId id="279" r:id="rId12"/>
    <p:sldId id="280" r:id="rId13"/>
    <p:sldId id="278" r:id="rId14"/>
    <p:sldId id="281" r:id="rId15"/>
    <p:sldId id="266" r:id="rId1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 Hoekstra (Xtreme Consulting Group Inc)" initials="" lastIdx="3" clrIdx="0"/>
  <p:cmAuthor id="1" name="Susan Harr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F7F7F"/>
    <a:srgbClr val="4D94CE"/>
    <a:srgbClr val="0048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7" autoAdjust="0"/>
    <p:restoredTop sz="95484" autoAdjust="0"/>
  </p:normalViewPr>
  <p:slideViewPr>
    <p:cSldViewPr>
      <p:cViewPr>
        <p:scale>
          <a:sx n="50" d="100"/>
          <a:sy n="50" d="100"/>
        </p:scale>
        <p:origin x="-782" y="-274"/>
      </p:cViewPr>
      <p:guideLst>
        <p:guide orient="horz" pos="171"/>
        <p:guide pos="288"/>
      </p:guideLst>
    </p:cSldViewPr>
  </p:slideViewPr>
  <p:notesTextViewPr>
    <p:cViewPr>
      <p:scale>
        <a:sx n="1" d="1"/>
        <a:sy n="1" d="1"/>
      </p:scale>
      <p:origin x="0" y="0"/>
    </p:cViewPr>
  </p:notesTextViewPr>
  <p:notesViewPr>
    <p:cSldViewPr>
      <p:cViewPr>
        <p:scale>
          <a:sx n="180" d="100"/>
          <a:sy n="180" d="100"/>
        </p:scale>
        <p:origin x="-930" y="529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B1F165-D596-419C-90AC-3C9FCDE3ECC1}" type="datetimeFigureOut">
              <a:rPr lang="en-US"/>
              <a:pPr>
                <a:defRPr/>
              </a:pPr>
              <a:t>3/17/2012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A7C23E-6318-4059-9565-A84B89A0EC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ts val="600"/>
      </a:spcAft>
      <a:defRPr sz="1000" kern="1200">
        <a:solidFill>
          <a:schemeClr val="tx1"/>
        </a:solidFill>
        <a:latin typeface="Segoe UI" pitchFamily="34" charset="0"/>
        <a:ea typeface="Segoe UI" pitchFamily="34" charset="0"/>
        <a:cs typeface="Segoe UI" pitchFamily="34" charset="0"/>
      </a:defRPr>
    </a:lvl1pPr>
    <a:lvl2pPr marL="457200" algn="l" rtl="0" eaLnBrk="0" fontAlgn="base" hangingPunct="0">
      <a:spcBef>
        <a:spcPct val="30000"/>
      </a:spcBef>
      <a:spcAft>
        <a:spcPts val="600"/>
      </a:spcAft>
      <a:defRPr sz="1000" kern="1200">
        <a:solidFill>
          <a:schemeClr val="tx1"/>
        </a:solidFill>
        <a:latin typeface="Segoe UI" pitchFamily="34" charset="0"/>
        <a:ea typeface="Segoe UI" pitchFamily="34" charset="0"/>
        <a:cs typeface="Segoe UI" pitchFamily="34" charset="0"/>
      </a:defRPr>
    </a:lvl2pPr>
    <a:lvl3pPr marL="914400" algn="l" rtl="0" eaLnBrk="0" fontAlgn="base" hangingPunct="0">
      <a:spcBef>
        <a:spcPct val="30000"/>
      </a:spcBef>
      <a:spcAft>
        <a:spcPts val="600"/>
      </a:spcAft>
      <a:defRPr sz="1000" kern="1200">
        <a:solidFill>
          <a:schemeClr val="tx1"/>
        </a:solidFill>
        <a:latin typeface="Segoe UI" pitchFamily="34" charset="0"/>
        <a:ea typeface="Segoe UI" pitchFamily="34" charset="0"/>
        <a:cs typeface="Segoe UI" pitchFamily="34" charset="0"/>
      </a:defRPr>
    </a:lvl3pPr>
    <a:lvl4pPr marL="1371600" algn="l" rtl="0" eaLnBrk="0" fontAlgn="base" hangingPunct="0">
      <a:spcBef>
        <a:spcPct val="30000"/>
      </a:spcBef>
      <a:spcAft>
        <a:spcPts val="600"/>
      </a:spcAft>
      <a:defRPr sz="1000" kern="1200">
        <a:solidFill>
          <a:schemeClr val="tx1"/>
        </a:solidFill>
        <a:latin typeface="Segoe UI" pitchFamily="34" charset="0"/>
        <a:ea typeface="Segoe UI" pitchFamily="34" charset="0"/>
        <a:cs typeface="Segoe UI" pitchFamily="34" charset="0"/>
      </a:defRPr>
    </a:lvl4pPr>
    <a:lvl5pPr marL="1828800" algn="l" rtl="0" eaLnBrk="0" fontAlgn="base" hangingPunct="0">
      <a:spcBef>
        <a:spcPct val="30000"/>
      </a:spcBef>
      <a:spcAft>
        <a:spcPts val="600"/>
      </a:spcAft>
      <a:defRPr sz="10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A873D-44DF-4892-830B-128381F17565}"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6837A-4E05-4DE6-8FF1-2C75C0573186}"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109538"/>
            <a:ext cx="9144000" cy="6769100"/>
          </a:xfrm>
          <a:prstGeom prst="rect">
            <a:avLst/>
          </a:prstGeom>
          <a:noFill/>
          <a:ln w="9525">
            <a:noFill/>
            <a:miter lim="800000"/>
            <a:headEnd/>
            <a:tailEnd/>
          </a:ln>
        </p:spPr>
      </p:pic>
      <p:sp>
        <p:nvSpPr>
          <p:cNvPr id="4" name="TextBox 2"/>
          <p:cNvSpPr txBox="1"/>
          <p:nvPr userDrawn="1"/>
        </p:nvSpPr>
        <p:spPr>
          <a:xfrm>
            <a:off x="4953000" y="925513"/>
            <a:ext cx="3886200" cy="369887"/>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p>
        </p:txBody>
      </p:sp>
      <p:sp>
        <p:nvSpPr>
          <p:cNvPr id="2" name="Title 1"/>
          <p:cNvSpPr>
            <a:spLocks noGrp="1"/>
          </p:cNvSpPr>
          <p:nvPr>
            <p:ph type="ctrTitle"/>
          </p:nvPr>
        </p:nvSpPr>
        <p:spPr>
          <a:xfrm>
            <a:off x="533400" y="1600200"/>
            <a:ext cx="6281468" cy="2133600"/>
          </a:xfrm>
        </p:spPr>
        <p:txBody>
          <a:bodyPr anchor="t">
            <a:normAutofit/>
          </a:bodyPr>
          <a:lstStyle>
            <a:lvl1pPr>
              <a:defRPr sz="7000">
                <a:solidFill>
                  <a:srgbClr val="004881"/>
                </a:solidFill>
                <a:latin typeface="Segoe UI Light" pitchFamily="34"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35C578-95FD-465F-A78F-E2B345FC15F3}" type="datetimeFigureOut">
              <a:rPr lang="en-US"/>
              <a:pPr>
                <a:defRPr/>
              </a:pPr>
              <a:t>3/17/2012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FCC31D-39F9-41A1-84C4-FDAE95FB95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2503A1-D0EC-4060-96C8-8D97038BC0A5}" type="datetimeFigureOut">
              <a:rPr lang="en-US"/>
              <a:pPr>
                <a:defRPr/>
              </a:pPr>
              <a:t>3/17/2012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45A15A-66DA-4301-9029-848AD31CF9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p:cNvSpPr txBox="1"/>
          <p:nvPr userDrawn="1"/>
        </p:nvSpPr>
        <p:spPr>
          <a:xfrm>
            <a:off x="152400" y="6096000"/>
            <a:ext cx="3886200" cy="369888"/>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600"/>
              </a:spcAft>
              <a:buSzPct val="75000"/>
              <a:defRPr sz="25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D766C8-CD5D-444B-A966-406EC8D924D0}" type="datetimeFigureOut">
              <a:rPr lang="en-US"/>
              <a:pPr>
                <a:defRPr/>
              </a:pPr>
              <a:t>3/17/2012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8FEE4B-75EC-4287-A630-2B1BB62AB2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58E6B7-0C30-495E-8401-FC591B2EFD99}" type="datetimeFigureOut">
              <a:rPr lang="en-US"/>
              <a:pPr>
                <a:defRPr/>
              </a:pPr>
              <a:t>3/17/2012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5C86FF-7190-4EB3-8FDA-F03F1F8D0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F6AB0E-1D2F-47A1-B855-889A120C6A28}" type="datetimeFigureOut">
              <a:rPr lang="en-US"/>
              <a:pPr>
                <a:defRPr/>
              </a:pPr>
              <a:t>3/17/2012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156BB5-6F85-4FD1-98AB-EF8E907380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7CA62B-7188-4346-8AA5-FA7778AD03FF}" type="datetimeFigureOut">
              <a:rPr lang="en-US"/>
              <a:pPr>
                <a:defRPr/>
              </a:pPr>
              <a:t>3/17/2012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32FD13-4DF1-4783-AC8F-C97C015BBC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111E4C-F0B3-4F15-8848-5FA53B9C2096}" type="datetimeFigureOut">
              <a:rPr lang="en-US"/>
              <a:pPr>
                <a:defRPr/>
              </a:pPr>
              <a:t>3/17/2012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117CEE-B601-4960-AF3E-9B5C2CDB41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9FF740-5DE3-4D32-B54F-1B80D22FDA42}" type="datetimeFigureOut">
              <a:rPr lang="en-US"/>
              <a:pPr>
                <a:defRPr/>
              </a:pPr>
              <a:t>3/17/2012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EAC294-02FE-440A-956E-BBA3AEA563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83E387-3864-4CB4-A1C7-00B7E287BE7A}" type="datetimeFigureOut">
              <a:rPr lang="en-US"/>
              <a:pPr>
                <a:defRPr/>
              </a:pPr>
              <a:t>3/17/2012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705021-CD9F-43E5-AA5B-4B63E89622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9B842B-56F7-4029-AB9C-4C71E3DD1098}" type="datetimeFigureOut">
              <a:rPr lang="en-US"/>
              <a:pPr>
                <a:defRPr/>
              </a:pPr>
              <a:t>3/17/2012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313D97-FF5B-43DB-A75A-B66E358857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srcRect/>
          <a:stretch>
            <a:fillRect/>
          </a:stretch>
        </p:blipFill>
        <p:spPr bwMode="auto">
          <a:xfrm>
            <a:off x="0" y="103188"/>
            <a:ext cx="9144000" cy="67548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rgbClr val="7F7F7F"/>
          </a:solidFill>
          <a:latin typeface="Segoe UI Semibold" pitchFamily="34" charset="0"/>
          <a:ea typeface="+mj-ea"/>
          <a:cs typeface="+mj-cs"/>
        </a:defRPr>
      </a:lvl1pPr>
      <a:lvl2pPr algn="l" rtl="0" eaLnBrk="0" fontAlgn="base" hangingPunct="0">
        <a:spcBef>
          <a:spcPct val="0"/>
        </a:spcBef>
        <a:spcAft>
          <a:spcPct val="0"/>
        </a:spcAft>
        <a:defRPr sz="3200">
          <a:solidFill>
            <a:srgbClr val="7F7F7F"/>
          </a:solidFill>
          <a:latin typeface="Segoe UI Semibold" pitchFamily="34" charset="0"/>
        </a:defRPr>
      </a:lvl2pPr>
      <a:lvl3pPr algn="l" rtl="0" eaLnBrk="0" fontAlgn="base" hangingPunct="0">
        <a:spcBef>
          <a:spcPct val="0"/>
        </a:spcBef>
        <a:spcAft>
          <a:spcPct val="0"/>
        </a:spcAft>
        <a:defRPr sz="3200">
          <a:solidFill>
            <a:srgbClr val="7F7F7F"/>
          </a:solidFill>
          <a:latin typeface="Segoe UI Semibold" pitchFamily="34" charset="0"/>
        </a:defRPr>
      </a:lvl3pPr>
      <a:lvl4pPr algn="l" rtl="0" eaLnBrk="0" fontAlgn="base" hangingPunct="0">
        <a:spcBef>
          <a:spcPct val="0"/>
        </a:spcBef>
        <a:spcAft>
          <a:spcPct val="0"/>
        </a:spcAft>
        <a:defRPr sz="3200">
          <a:solidFill>
            <a:srgbClr val="7F7F7F"/>
          </a:solidFill>
          <a:latin typeface="Segoe UI Semibold" pitchFamily="34" charset="0"/>
        </a:defRPr>
      </a:lvl4pPr>
      <a:lvl5pPr algn="l" rtl="0" eaLnBrk="0" fontAlgn="base" hangingPunct="0">
        <a:spcBef>
          <a:spcPct val="0"/>
        </a:spcBef>
        <a:spcAft>
          <a:spcPct val="0"/>
        </a:spcAft>
        <a:defRPr sz="3200">
          <a:solidFill>
            <a:srgbClr val="7F7F7F"/>
          </a:solidFill>
          <a:latin typeface="Segoe UI Semibold" pitchFamily="34" charset="0"/>
        </a:defRPr>
      </a:lvl5pPr>
      <a:lvl6pPr marL="457200" algn="l" rtl="0" fontAlgn="base">
        <a:spcBef>
          <a:spcPct val="0"/>
        </a:spcBef>
        <a:spcAft>
          <a:spcPct val="0"/>
        </a:spcAft>
        <a:defRPr sz="3200">
          <a:solidFill>
            <a:srgbClr val="7F7F7F"/>
          </a:solidFill>
          <a:latin typeface="Segoe UI Semibold" pitchFamily="34" charset="0"/>
        </a:defRPr>
      </a:lvl6pPr>
      <a:lvl7pPr marL="914400" algn="l" rtl="0" fontAlgn="base">
        <a:spcBef>
          <a:spcPct val="0"/>
        </a:spcBef>
        <a:spcAft>
          <a:spcPct val="0"/>
        </a:spcAft>
        <a:defRPr sz="3200">
          <a:solidFill>
            <a:srgbClr val="7F7F7F"/>
          </a:solidFill>
          <a:latin typeface="Segoe UI Semibold" pitchFamily="34" charset="0"/>
        </a:defRPr>
      </a:lvl7pPr>
      <a:lvl8pPr marL="1371600" algn="l" rtl="0" fontAlgn="base">
        <a:spcBef>
          <a:spcPct val="0"/>
        </a:spcBef>
        <a:spcAft>
          <a:spcPct val="0"/>
        </a:spcAft>
        <a:defRPr sz="3200">
          <a:solidFill>
            <a:srgbClr val="7F7F7F"/>
          </a:solidFill>
          <a:latin typeface="Segoe UI Semibold" pitchFamily="34" charset="0"/>
        </a:defRPr>
      </a:lvl8pPr>
      <a:lvl9pPr marL="1828800" algn="l" rtl="0" fontAlgn="base">
        <a:spcBef>
          <a:spcPct val="0"/>
        </a:spcBef>
        <a:spcAft>
          <a:spcPct val="0"/>
        </a:spcAft>
        <a:defRPr sz="3200">
          <a:solidFill>
            <a:srgbClr val="7F7F7F"/>
          </a:solidFill>
          <a:latin typeface="Segoe UI Semi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7F7F7F"/>
          </a:solidFill>
          <a:latin typeface="Segoe UI Light"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7F7F7F"/>
          </a:solidFill>
          <a:latin typeface="Segoe UI Light"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7F7F7F"/>
          </a:solidFill>
          <a:latin typeface="Segoe UI Light"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7F7F7F"/>
          </a:solidFill>
          <a:latin typeface="Segoe UI Light"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7F7F7F"/>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o.chen@usm.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rm.dynamics.com/demos/customerservice/default.html" TargetMode="External"/><Relationship Id="rId2" Type="http://schemas.openxmlformats.org/officeDocument/2006/relationships/hyperlink" Target="http://crm.dynamics.com/demos/salesautomation/default.html" TargetMode="External"/><Relationship Id="rId1" Type="http://schemas.openxmlformats.org/officeDocument/2006/relationships/slideLayout" Target="../slideLayouts/slideLayout2.xml"/><Relationship Id="rId4" Type="http://schemas.openxmlformats.org/officeDocument/2006/relationships/hyperlink" Target="http://www.ignify.com/dynamics_CRM_Social_Media_accelerato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1524000"/>
            <a:ext cx="8382000" cy="1828800"/>
          </a:xfrm>
        </p:spPr>
        <p:txBody>
          <a:bodyPr/>
          <a:lstStyle/>
          <a:p>
            <a:pPr eaLnBrk="1" hangingPunct="1"/>
            <a:r>
              <a:rPr lang="en-US" sz="2800" smtClean="0">
                <a:solidFill>
                  <a:srgbClr val="7F7F7F"/>
                </a:solidFill>
                <a:latin typeface="Segoe UI Semibold" pitchFamily="34" charset="0"/>
              </a:rPr>
              <a:t>The Impact of Video Clip Instruction on Understanding Customer Relationship Management (CRM) Software for Brand Management</a:t>
            </a:r>
            <a:endParaRPr lang="en-US" sz="6400" smtClean="0"/>
          </a:p>
        </p:txBody>
      </p:sp>
      <p:sp>
        <p:nvSpPr>
          <p:cNvPr id="14338" name="Text Box 3"/>
          <p:cNvSpPr txBox="1">
            <a:spLocks noChangeArrowheads="1"/>
          </p:cNvSpPr>
          <p:nvPr/>
        </p:nvSpPr>
        <p:spPr bwMode="auto">
          <a:xfrm>
            <a:off x="3733800" y="3048000"/>
            <a:ext cx="4648200" cy="2220913"/>
          </a:xfrm>
          <a:prstGeom prst="rect">
            <a:avLst/>
          </a:prstGeom>
          <a:noFill/>
          <a:ln w="9525">
            <a:noFill/>
            <a:miter lim="800000"/>
            <a:headEnd/>
            <a:tailEnd/>
          </a:ln>
        </p:spPr>
        <p:txBody>
          <a:bodyPr>
            <a:spAutoFit/>
          </a:bodyPr>
          <a:lstStyle/>
          <a:p>
            <a:r>
              <a:rPr lang="en-US" sz="1400"/>
              <a:t>Dr. Faye J. Kao</a:t>
            </a:r>
          </a:p>
          <a:p>
            <a:r>
              <a:rPr lang="en-US" sz="1200"/>
              <a:t>Assistant Professor of Marketing</a:t>
            </a:r>
          </a:p>
          <a:p>
            <a:r>
              <a:rPr lang="en-US" sz="1200"/>
              <a:t>Eastern Michigan University</a:t>
            </a:r>
          </a:p>
          <a:p>
            <a:endParaRPr lang="en-US" sz="1200"/>
          </a:p>
          <a:p>
            <a:r>
              <a:rPr lang="en-US" sz="1400"/>
              <a:t>Dr. Kuo Lane Chen </a:t>
            </a:r>
          </a:p>
          <a:p>
            <a:r>
              <a:rPr lang="en-US" sz="1200"/>
              <a:t>Associate Professor of Computer Science</a:t>
            </a:r>
          </a:p>
          <a:p>
            <a:r>
              <a:rPr lang="en-US" sz="1200"/>
              <a:t>University of Southern Mississippi </a:t>
            </a:r>
            <a:endParaRPr lang="en-US" sz="1200">
              <a:hlinkClick r:id="rId3"/>
            </a:endParaRPr>
          </a:p>
          <a:p>
            <a:endParaRPr lang="en-US" sz="1400"/>
          </a:p>
          <a:p>
            <a:r>
              <a:rPr lang="en-US" sz="1400"/>
              <a:t>Dr. Huei Lee *</a:t>
            </a:r>
          </a:p>
          <a:p>
            <a:r>
              <a:rPr lang="en-US" sz="1200"/>
              <a:t>Professor of CIS &amp; SCM</a:t>
            </a:r>
          </a:p>
          <a:p>
            <a:r>
              <a:rPr lang="en-US" sz="1200"/>
              <a:t>Eastern Michigan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smtClean="0"/>
              <a:t>Data Collection</a:t>
            </a:r>
          </a:p>
        </p:txBody>
      </p:sp>
      <p:sp>
        <p:nvSpPr>
          <p:cNvPr id="36867" name="Rectangle 3"/>
          <p:cNvSpPr>
            <a:spLocks noGrp="1"/>
          </p:cNvSpPr>
          <p:nvPr>
            <p:ph type="body" idx="4294967295"/>
          </p:nvPr>
        </p:nvSpPr>
        <p:spPr/>
        <p:txBody>
          <a:bodyPr/>
          <a:lstStyle/>
          <a:p>
            <a:pPr>
              <a:lnSpc>
                <a:spcPct val="90000"/>
              </a:lnSpc>
            </a:pPr>
            <a:r>
              <a:rPr lang="en-US" sz="2400" smtClean="0"/>
              <a:t>Student samples were collected from two universities in Michigan and in Mississippi.  </a:t>
            </a:r>
          </a:p>
          <a:p>
            <a:pPr>
              <a:lnSpc>
                <a:spcPct val="90000"/>
              </a:lnSpc>
            </a:pPr>
            <a:r>
              <a:rPr lang="en-US" sz="2400" smtClean="0"/>
              <a:t>After eliminating non-response samples 336 samples were subjected to data analysis. 173 were male and 163 were female.  </a:t>
            </a:r>
          </a:p>
          <a:p>
            <a:pPr>
              <a:lnSpc>
                <a:spcPct val="90000"/>
              </a:lnSpc>
            </a:pPr>
            <a:r>
              <a:rPr lang="en-US" sz="2400" smtClean="0"/>
              <a:t>169 were business major and 167 were non-business major.  </a:t>
            </a:r>
          </a:p>
          <a:p>
            <a:pPr>
              <a:lnSpc>
                <a:spcPct val="90000"/>
              </a:lnSpc>
            </a:pPr>
            <a:r>
              <a:rPr lang="en-US" sz="2400" smtClean="0"/>
              <a:t>8 measurement items were created to measure different aspects in brand management. And, three items were created to measure the overall evaluation of Microsoft CRM software ease of use.   </a:t>
            </a:r>
          </a:p>
          <a:p>
            <a:pPr>
              <a:lnSpc>
                <a:spcPct val="90000"/>
              </a:lnSpc>
            </a:pPr>
            <a:r>
              <a:rPr lang="en-US" sz="2400" smtClean="0"/>
              <a:t>These eight items measuring different aspects of brand management are shown in Table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65" name="Group 181"/>
          <p:cNvGraphicFramePr>
            <a:graphicFrameLocks noGrp="1"/>
          </p:cNvGraphicFramePr>
          <p:nvPr>
            <p:ph idx="4294967295"/>
          </p:nvPr>
        </p:nvGraphicFramePr>
        <p:xfrm>
          <a:off x="533400" y="762000"/>
          <a:ext cx="8229600" cy="4419600"/>
        </p:xfrm>
        <a:graphic>
          <a:graphicData uri="http://schemas.openxmlformats.org/drawingml/2006/table">
            <a:tbl>
              <a:tblPr/>
              <a:tblGrid>
                <a:gridCol w="4048125"/>
                <a:gridCol w="1622425"/>
                <a:gridCol w="1277938"/>
                <a:gridCol w="1281112"/>
              </a:tblGrid>
              <a:tr h="989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Ease Of usage</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smtClean="0">
                        <a:ln>
                          <a:noFill/>
                        </a:ln>
                        <a:solidFill>
                          <a:srgbClr val="7F7F7F"/>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N</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Mean</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550863">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easy to use.</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4.84</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4.94</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can enhance my learning experience in the classroom.</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5.13</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226</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5.15</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Overall speaking, I find Microsoft Dynamics CRM Online interesting to use.</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5.17</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226</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5.19</a:t>
                      </a:r>
                      <a:endParaRPr kumimoji="0" lang="en-US" altLang="zh-TW" sz="1600" b="1"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465" name="Group 433"/>
          <p:cNvGraphicFramePr>
            <a:graphicFrameLocks noGrp="1"/>
          </p:cNvGraphicFramePr>
          <p:nvPr>
            <p:ph idx="4294967295"/>
          </p:nvPr>
        </p:nvGraphicFramePr>
        <p:xfrm>
          <a:off x="457200" y="274638"/>
          <a:ext cx="8229600" cy="5657850"/>
        </p:xfrm>
        <a:graphic>
          <a:graphicData uri="http://schemas.openxmlformats.org/drawingml/2006/table">
            <a:tbl>
              <a:tblPr/>
              <a:tblGrid>
                <a:gridCol w="4048125"/>
                <a:gridCol w="1622425"/>
                <a:gridCol w="1277938"/>
                <a:gridCol w="1281112"/>
              </a:tblGrid>
              <a:tr h="546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Effect on Brand Management</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7F7F7F"/>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N</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Mean</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competitive analysis.</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5.22</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5.31</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sales managers to management clients</a:t>
                      </a:r>
                      <a:r>
                        <a:rPr kumimoji="0" lang="en-US" altLang="zh-TW" sz="1400" b="0" i="0" u="none" strike="noStrike" cap="none" normalizeH="0" baseline="0" smtClean="0">
                          <a:ln>
                            <a:noFill/>
                          </a:ln>
                          <a:solidFill>
                            <a:schemeClr val="tx1"/>
                          </a:solidFill>
                          <a:effectLst/>
                          <a:latin typeface="Arial"/>
                          <a:ea typeface="新細明體" charset="-120"/>
                          <a:cs typeface="Times New Roman" pitchFamily="18" charset="0"/>
                        </a:rPr>
                        <a:t>’</a:t>
                      </a: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 information.</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5.55</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5.50</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a</a:t>
                      </a:r>
                      <a:r>
                        <a:rPr kumimoji="0" lang="en-US" altLang="zh-TW" sz="1400" b="1"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 </a:t>
                      </a: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valuable software for brand management in general.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5.23</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helpful for managers to develop a good relationship with their clients.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5.24</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5.35</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brand image management.</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5.12</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5.11</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product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5.38</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making pricing decision.</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5.13</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Microsoft Dynamics CRM Online is valuable for making promotion decision.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Without </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109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5.45</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With video</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227</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Times New Roman" pitchFamily="18" charset="0"/>
                        </a:rPr>
                        <a:t>5.19</a:t>
                      </a:r>
                      <a:endParaRPr kumimoji="0" lang="en-US" altLang="zh-TW" sz="1400" b="0" i="0" u="none" strike="noStrike" cap="none" normalizeH="0" baseline="0" smtClean="0">
                        <a:ln>
                          <a:noFill/>
                        </a:ln>
                        <a:solidFill>
                          <a:schemeClr val="tx1"/>
                        </a:solidFill>
                        <a:effectLst/>
                        <a:latin typeface="Arial Unicode MS" pitchFamily="34" charset="-128"/>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457200" y="274638"/>
            <a:ext cx="8077200" cy="639762"/>
          </a:xfrm>
        </p:spPr>
        <p:txBody>
          <a:bodyPr/>
          <a:lstStyle/>
          <a:p>
            <a:r>
              <a:rPr lang="en-US" sz="2800" b="1" smtClean="0"/>
              <a:t>Survey Results of Perceived Ease of Use by </a:t>
            </a:r>
            <a:br>
              <a:rPr lang="en-US" sz="2800" b="1" smtClean="0"/>
            </a:br>
            <a:r>
              <a:rPr lang="en-US" sz="2800" b="1" smtClean="0"/>
              <a:t>Business Major vs. Non-business Major</a:t>
            </a:r>
            <a:r>
              <a:rPr lang="en-US" sz="2800" smtClean="0"/>
              <a:t> </a:t>
            </a:r>
          </a:p>
        </p:txBody>
      </p:sp>
      <p:graphicFrame>
        <p:nvGraphicFramePr>
          <p:cNvPr id="39342" name="Group 430"/>
          <p:cNvGraphicFramePr>
            <a:graphicFrameLocks noGrp="1"/>
          </p:cNvGraphicFramePr>
          <p:nvPr/>
        </p:nvGraphicFramePr>
        <p:xfrm>
          <a:off x="762000" y="1295400"/>
          <a:ext cx="4762500" cy="4808538"/>
        </p:xfrm>
        <a:graphic>
          <a:graphicData uri="http://schemas.openxmlformats.org/drawingml/2006/table">
            <a:tbl>
              <a:tblPr/>
              <a:tblGrid>
                <a:gridCol w="2341563"/>
                <a:gridCol w="941387"/>
                <a:gridCol w="739775"/>
                <a:gridCol w="739775"/>
              </a:tblGrid>
              <a:tr h="304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rgbClr val="7F7F7F"/>
                        </a:solidFill>
                        <a:effectLst/>
                        <a:latin typeface="Segoe UI Ligh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rgbClr val="7F7F7F"/>
                        </a:solidFill>
                        <a:effectLst/>
                        <a:latin typeface="Segoe UI Ligh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Mean</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competitive analysis.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5.12*</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5.44*</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sales managers to management clients</a:t>
                      </a:r>
                      <a:r>
                        <a:rPr kumimoji="0" lang="en-US" altLang="zh-TW" sz="1000" b="0" i="0" u="none" strike="noStrike" cap="none" normalizeH="0" baseline="0" smtClean="0">
                          <a:ln>
                            <a:noFill/>
                          </a:ln>
                          <a:solidFill>
                            <a:schemeClr val="tx1"/>
                          </a:solidFill>
                          <a:effectLst/>
                          <a:latin typeface="Arial"/>
                          <a:ea typeface="新細明體" charset="-120"/>
                          <a:cs typeface="Times New Roman" pitchFamily="18" charset="0"/>
                        </a:rPr>
                        <a:t>’</a:t>
                      </a: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information.</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5.31*</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5.73*</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a</a:t>
                      </a:r>
                      <a:r>
                        <a:rPr kumimoji="0" lang="en-US" altLang="zh-TW" sz="10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valuable software for brand management in general.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5.20</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5.28</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helpful for managers to develop a good relationship with their clients.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5.20</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5.43</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brand image management.</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5.14</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5.09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product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5.30</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5.34</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making pricing decision.</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5.07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5.22</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Microsoft Dynamics CRM Online is valuable for making promotion decision.  </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Non-Business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167</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5.14</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Business</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169</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5.41</a:t>
                      </a:r>
                      <a:endParaRPr kumimoji="0" lang="en-US" altLang="zh-TW" sz="1800" b="0" i="0" u="none" strike="noStrike" cap="none" normalizeH="0" baseline="0" smtClean="0">
                        <a:ln>
                          <a:noFill/>
                        </a:ln>
                        <a:solidFill>
                          <a:schemeClr val="tx1"/>
                        </a:solidFill>
                        <a:effectLst/>
                        <a:latin typeface="Arial" charset="0"/>
                        <a:ea typeface="新細明體"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341" name="Rectangle 429"/>
          <p:cNvSpPr>
            <a:spLocks noChangeArrowheads="1"/>
          </p:cNvSpPr>
          <p:nvPr/>
        </p:nvSpPr>
        <p:spPr bwMode="auto">
          <a:xfrm>
            <a:off x="0" y="5730875"/>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smtClean="0"/>
              <a:t>Brand Management, CRM, and BI</a:t>
            </a:r>
          </a:p>
        </p:txBody>
      </p:sp>
      <p:pic>
        <p:nvPicPr>
          <p:cNvPr id="46084" name="Picture 4"/>
          <p:cNvPicPr>
            <a:picLocks noChangeAspect="1" noChangeArrowheads="1"/>
          </p:cNvPicPr>
          <p:nvPr/>
        </p:nvPicPr>
        <p:blipFill>
          <a:blip r:embed="rId2"/>
          <a:srcRect/>
          <a:stretch>
            <a:fillRect/>
          </a:stretch>
        </p:blipFill>
        <p:spPr bwMode="auto">
          <a:xfrm>
            <a:off x="1143000" y="1828800"/>
            <a:ext cx="6477000" cy="32591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3"/>
          <p:cNvSpPr>
            <a:spLocks noGrp="1"/>
          </p:cNvSpPr>
          <p:nvPr>
            <p:ph idx="1"/>
          </p:nvPr>
        </p:nvSpPr>
        <p:spPr>
          <a:xfrm>
            <a:off x="1009650" y="3352800"/>
            <a:ext cx="7124700" cy="1828800"/>
          </a:xfrm>
        </p:spPr>
        <p:txBody>
          <a:bodyPr/>
          <a:lstStyle/>
          <a:p>
            <a:pPr marL="0" indent="0" algn="ctr" eaLnBrk="1" hangingPunct="1">
              <a:buFont typeface="Arial" charset="0"/>
              <a:buNone/>
            </a:pPr>
            <a:r>
              <a:rPr lang="en-US" sz="1000" smtClean="0">
                <a:cs typeface="Segoe UI" pitchFamily="34" charset="0"/>
              </a:rPr>
              <a:t>Offer brought to you by </a:t>
            </a:r>
            <a:r>
              <a:rPr lang="en-US" sz="1000" b="1" smtClean="0">
                <a:solidFill>
                  <a:srgbClr val="FF0000"/>
                </a:solidFill>
                <a:cs typeface="Segoe UI" pitchFamily="34" charset="0"/>
              </a:rPr>
              <a:t>[Insert Company Name.] [Insert Offer Terms and Conditions.] [Insert Partner Copyright Notice and Trademark Notice.]</a:t>
            </a:r>
          </a:p>
          <a:p>
            <a:pPr marL="0" indent="0" algn="ctr" eaLnBrk="1" hangingPunct="1">
              <a:buFont typeface="Arial" charset="0"/>
              <a:buNone/>
            </a:pPr>
            <a:r>
              <a:rPr lang="en-US" sz="1000" smtClean="0">
                <a:cs typeface="Segoe UI" pitchFamily="34" charset="0"/>
              </a:rPr>
              <a:t>© 2011 Microsoft Corporation. All rights reserved. Microsoft, Microsoft Dynamics, and the Microsoft Dynamics logo</a:t>
            </a:r>
            <a:r>
              <a:rPr lang="en-US" sz="1000" b="1" smtClean="0">
                <a:cs typeface="Segoe UI" pitchFamily="34" charset="0"/>
              </a:rPr>
              <a:t> </a:t>
            </a:r>
            <a:r>
              <a:rPr lang="en-US" sz="1000" smtClean="0">
                <a:cs typeface="Segoe UI" pitchFamily="34" charset="0"/>
              </a:rPr>
              <a:t>are trademarks of the Microsoft group of companies.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marL="0" indent="0" algn="ctr" eaLnBrk="1" hangingPunct="1">
              <a:buFont typeface="Arial" charset="0"/>
              <a:buNone/>
            </a:pPr>
            <a:r>
              <a:rPr lang="en-US" sz="1000" smtClean="0">
                <a:cs typeface="Segoe UI" pitchFamily="34" charset="0"/>
              </a:rPr>
              <a:t>MICROSOFT MAKES NO WARRANTIES, EXPRESS, IMPLIED, OR STATUTORY, AS TO THE INFORMATION IN THIS PRESENTATION.</a:t>
            </a:r>
          </a:p>
          <a:p>
            <a:pPr marL="0" indent="0" eaLnBrk="1" hangingPunct="1">
              <a:buFont typeface="Arial" charset="0"/>
              <a:buNone/>
            </a:pPr>
            <a:endParaRPr lang="en-US" sz="1000" smtClean="0"/>
          </a:p>
        </p:txBody>
      </p:sp>
      <p:pic>
        <p:nvPicPr>
          <p:cNvPr id="22530" name="Picture 4"/>
          <p:cNvPicPr>
            <a:picLocks noChangeAspect="1"/>
          </p:cNvPicPr>
          <p:nvPr/>
        </p:nvPicPr>
        <p:blipFill>
          <a:blip r:embed="rId3"/>
          <a:srcRect/>
          <a:stretch>
            <a:fillRect/>
          </a:stretch>
        </p:blipFill>
        <p:spPr bwMode="auto">
          <a:xfrm>
            <a:off x="1905000" y="1828800"/>
            <a:ext cx="5334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mtClean="0"/>
              <a:t>Introduction</a:t>
            </a:r>
          </a:p>
        </p:txBody>
      </p:sp>
      <p:sp>
        <p:nvSpPr>
          <p:cNvPr id="35843" name="Rectangle 3"/>
          <p:cNvSpPr>
            <a:spLocks noGrp="1"/>
          </p:cNvSpPr>
          <p:nvPr>
            <p:ph type="body" idx="4294967295"/>
          </p:nvPr>
        </p:nvSpPr>
        <p:spPr/>
        <p:txBody>
          <a:bodyPr/>
          <a:lstStyle/>
          <a:p>
            <a:pPr>
              <a:lnSpc>
                <a:spcPct val="80000"/>
              </a:lnSpc>
            </a:pPr>
            <a:r>
              <a:rPr lang="en-US" sz="2400" smtClean="0"/>
              <a:t>While CRM software is important for sales automation, marketing analysis, and brand management, universities are slowly adopting the CRM in the curriculum.  </a:t>
            </a:r>
          </a:p>
          <a:p>
            <a:pPr>
              <a:lnSpc>
                <a:spcPct val="80000"/>
              </a:lnSpc>
            </a:pPr>
            <a:r>
              <a:rPr lang="en-US" sz="2400" smtClean="0"/>
              <a:t>Many instructional methods have been proposed for learning ERP or CRM systems: </a:t>
            </a:r>
          </a:p>
          <a:p>
            <a:pPr lvl="1">
              <a:lnSpc>
                <a:spcPct val="80000"/>
              </a:lnSpc>
            </a:pPr>
            <a:r>
              <a:rPr lang="en-US" sz="2000" smtClean="0"/>
              <a:t>simulation game (Leger, 2006), </a:t>
            </a:r>
          </a:p>
          <a:p>
            <a:pPr lvl="1">
              <a:lnSpc>
                <a:spcPct val="80000"/>
              </a:lnSpc>
            </a:pPr>
            <a:r>
              <a:rPr lang="en-US" sz="2000" smtClean="0"/>
              <a:t>case study (Cannon et al., 2004), and </a:t>
            </a:r>
          </a:p>
          <a:p>
            <a:pPr lvl="1">
              <a:lnSpc>
                <a:spcPct val="80000"/>
              </a:lnSpc>
            </a:pPr>
            <a:r>
              <a:rPr lang="en-US" sz="2000" smtClean="0"/>
              <a:t>video clips instructions </a:t>
            </a:r>
          </a:p>
          <a:p>
            <a:pPr>
              <a:lnSpc>
                <a:spcPct val="80000"/>
              </a:lnSpc>
            </a:pPr>
            <a:r>
              <a:rPr lang="en-US" sz="2400" smtClean="0"/>
              <a:t>There are only a few studies discussing the empirical results of these instructional methods.  </a:t>
            </a:r>
          </a:p>
          <a:p>
            <a:pPr>
              <a:lnSpc>
                <a:spcPct val="80000"/>
              </a:lnSpc>
            </a:pPr>
            <a:r>
              <a:rPr lang="en-US" sz="2400" b="1" smtClean="0"/>
              <a:t>The purpose of this paper is to investigate the impact of video clips instructions on the usefulness of CRM software on brand management</a:t>
            </a:r>
            <a:r>
              <a:rPr lang="en-US" sz="24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smtClean="0"/>
              <a:t>Brand Management</a:t>
            </a:r>
          </a:p>
        </p:txBody>
      </p:sp>
      <p:sp>
        <p:nvSpPr>
          <p:cNvPr id="47108" name="Rectangle 4"/>
          <p:cNvSpPr>
            <a:spLocks noGrp="1"/>
          </p:cNvSpPr>
          <p:nvPr>
            <p:ph type="body" idx="4294967295"/>
          </p:nvPr>
        </p:nvSpPr>
        <p:spPr/>
        <p:txBody>
          <a:bodyPr/>
          <a:lstStyle/>
          <a:p>
            <a:r>
              <a:rPr lang="en-US" smtClean="0"/>
              <a:t>Brand Awareness</a:t>
            </a:r>
          </a:p>
          <a:p>
            <a:r>
              <a:rPr lang="en-US" smtClean="0"/>
              <a:t>Marketing Process Control</a:t>
            </a:r>
          </a:p>
          <a:p>
            <a:r>
              <a:rPr lang="en-US" smtClean="0"/>
              <a:t>Promotion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idx="4294967295"/>
          </p:nvPr>
        </p:nvSpPr>
        <p:spPr/>
        <p:txBody>
          <a:bodyPr lIns="0" rIns="0" bIns="0" anchor="b"/>
          <a:lstStyle/>
          <a:p>
            <a:pPr eaLnBrk="1" hangingPunct="1"/>
            <a:r>
              <a:rPr lang="en-US" smtClean="0"/>
              <a:t>Main Menu for Dynamics CRM </a:t>
            </a:r>
          </a:p>
        </p:txBody>
      </p:sp>
      <p:pic>
        <p:nvPicPr>
          <p:cNvPr id="16386" name="Content Placeholder 3"/>
          <p:cNvPicPr>
            <a:picLocks noGrp="1"/>
          </p:cNvPicPr>
          <p:nvPr>
            <p:ph idx="4294967295"/>
          </p:nvPr>
        </p:nvPicPr>
        <p:blipFill>
          <a:blip r:embed="rId2"/>
          <a:srcRect/>
          <a:stretch>
            <a:fillRect/>
          </a:stretch>
        </p:blipFill>
        <p:spPr>
          <a:xfrm>
            <a:off x="3200400" y="1828800"/>
            <a:ext cx="5486400" cy="4267200"/>
          </a:xfrm>
        </p:spPr>
      </p:pic>
      <p:sp>
        <p:nvSpPr>
          <p:cNvPr id="16387" name="TextBox 4"/>
          <p:cNvSpPr txBox="1">
            <a:spLocks noChangeArrowheads="1"/>
          </p:cNvSpPr>
          <p:nvPr/>
        </p:nvSpPr>
        <p:spPr bwMode="auto">
          <a:xfrm>
            <a:off x="304800" y="1752600"/>
            <a:ext cx="2819400" cy="800100"/>
          </a:xfrm>
          <a:prstGeom prst="rect">
            <a:avLst/>
          </a:prstGeom>
          <a:noFill/>
          <a:ln w="9525">
            <a:noFill/>
            <a:miter lim="800000"/>
            <a:headEnd/>
            <a:tailEnd/>
          </a:ln>
        </p:spPr>
        <p:txBody>
          <a:bodyPr>
            <a:spAutoFit/>
          </a:bodyPr>
          <a:lstStyle/>
          <a:p>
            <a:r>
              <a:rPr lang="en-US" sz="2800">
                <a:latin typeface="Constantia" pitchFamily="18" charset="0"/>
              </a:rPr>
              <a:t>Main menu</a:t>
            </a:r>
          </a:p>
          <a:p>
            <a:endParaRPr lang="en-US">
              <a:latin typeface="Constantia" pitchFamily="18" charset="0"/>
            </a:endParaRPr>
          </a:p>
        </p:txBody>
      </p:sp>
      <p:pic>
        <p:nvPicPr>
          <p:cNvPr id="16388" name="Picture 2"/>
          <p:cNvPicPr>
            <a:picLocks noChangeAspect="1" noChangeArrowheads="1"/>
          </p:cNvPicPr>
          <p:nvPr/>
        </p:nvPicPr>
        <p:blipFill>
          <a:blip r:embed="rId3"/>
          <a:srcRect/>
          <a:stretch>
            <a:fillRect/>
          </a:stretch>
        </p:blipFill>
        <p:spPr bwMode="auto">
          <a:xfrm>
            <a:off x="381000" y="2590800"/>
            <a:ext cx="2667000" cy="3116263"/>
          </a:xfrm>
          <a:prstGeom prst="rect">
            <a:avLst/>
          </a:prstGeom>
          <a:noFill/>
          <a:ln w="9525">
            <a:noFill/>
            <a:miter lim="800000"/>
            <a:headEnd/>
            <a:tailEnd/>
          </a:ln>
        </p:spPr>
      </p:pic>
      <p:cxnSp>
        <p:nvCxnSpPr>
          <p:cNvPr id="8" name="Straight Arrow Connector 7"/>
          <p:cNvCxnSpPr/>
          <p:nvPr/>
        </p:nvCxnSpPr>
        <p:spPr>
          <a:xfrm rot="16200000" flipV="1">
            <a:off x="2247900" y="45339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en-US" smtClean="0"/>
              <a:t>Video Provided by Microsoft Dynamics CRM</a:t>
            </a:r>
          </a:p>
        </p:txBody>
      </p:sp>
      <p:sp>
        <p:nvSpPr>
          <p:cNvPr id="18434" name="Rectangle 3"/>
          <p:cNvSpPr>
            <a:spLocks noGrp="1"/>
          </p:cNvSpPr>
          <p:nvPr>
            <p:ph type="body" idx="4294967295"/>
          </p:nvPr>
        </p:nvSpPr>
        <p:spPr/>
        <p:txBody>
          <a:bodyPr/>
          <a:lstStyle/>
          <a:p>
            <a:pPr marL="609600" indent="-609600" eaLnBrk="1" hangingPunct="1">
              <a:lnSpc>
                <a:spcPct val="90000"/>
              </a:lnSpc>
            </a:pPr>
            <a:r>
              <a:rPr lang="en-US" smtClean="0"/>
              <a:t>Sales automations (</a:t>
            </a:r>
            <a:r>
              <a:rPr lang="en-US" smtClean="0">
                <a:hlinkClick r:id="rId2"/>
              </a:rPr>
              <a:t>http://crm.dynamics.com/demos/salesautomation/default.html</a:t>
            </a:r>
            <a:r>
              <a:rPr lang="en-US" smtClean="0"/>
              <a:t>)</a:t>
            </a:r>
          </a:p>
          <a:p>
            <a:pPr marL="609600" indent="-609600" eaLnBrk="1" hangingPunct="1">
              <a:lnSpc>
                <a:spcPct val="90000"/>
              </a:lnSpc>
            </a:pPr>
            <a:r>
              <a:rPr lang="en-US" smtClean="0"/>
              <a:t>Customer Services (</a:t>
            </a:r>
            <a:r>
              <a:rPr lang="en-US" smtClean="0">
                <a:hlinkClick r:id="rId3"/>
              </a:rPr>
              <a:t>http://crm.dynamics.com/demos/customerservice/default.html</a:t>
            </a:r>
            <a:r>
              <a:rPr lang="en-US" smtClean="0"/>
              <a:t>).</a:t>
            </a:r>
          </a:p>
          <a:p>
            <a:pPr marL="609600" indent="-609600" eaLnBrk="1" hangingPunct="1">
              <a:lnSpc>
                <a:spcPct val="90000"/>
              </a:lnSpc>
            </a:pPr>
            <a:r>
              <a:rPr lang="en-US" smtClean="0"/>
              <a:t>Social medial and CRM (</a:t>
            </a:r>
            <a:r>
              <a:rPr lang="en-US" smtClean="0">
                <a:hlinkClick r:id="rId4"/>
              </a:rPr>
              <a:t>http://www.ignify.com/dynamics_CRM_Social_Media_accelerator.html</a:t>
            </a:r>
            <a:r>
              <a:rPr lang="en-US"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4294967295"/>
          </p:nvPr>
        </p:nvSpPr>
        <p:spPr/>
        <p:txBody>
          <a:bodyPr/>
          <a:lstStyle/>
          <a:p>
            <a:pPr marL="273050" indent="-273050" eaLnBrk="1" hangingPunct="1"/>
            <a:r>
              <a:rPr lang="en-US" sz="2800" smtClean="0"/>
              <a:t>Dashboards - bring important data from different areas of your business into a single screen. </a:t>
            </a:r>
          </a:p>
          <a:p>
            <a:pPr marL="273050" indent="-273050" eaLnBrk="1" hangingPunct="1"/>
            <a:r>
              <a:rPr lang="en-US" sz="2800" smtClean="0"/>
              <a:t>Use dashboards to get a quick insight into important aspects of your business, (i.e. day-to-day activities of team members, team goals, and sales performance, from one place instead of going to different areas of Microsoft Dynamics CRM to find the details.)</a:t>
            </a:r>
            <a:r>
              <a:rPr lang="en-US" smtClean="0"/>
              <a:t> </a:t>
            </a:r>
          </a:p>
          <a:p>
            <a:pPr marL="273050" indent="-273050" eaLnBrk="1" hangingPunct="1"/>
            <a:endParaRPr lang="en-US" smtClean="0"/>
          </a:p>
        </p:txBody>
      </p:sp>
      <p:sp>
        <p:nvSpPr>
          <p:cNvPr id="17410" name="Title 2"/>
          <p:cNvSpPr>
            <a:spLocks noGrp="1"/>
          </p:cNvSpPr>
          <p:nvPr>
            <p:ph type="title" idx="4294967295"/>
          </p:nvPr>
        </p:nvSpPr>
        <p:spPr>
          <a:xfrm>
            <a:off x="457200" y="304800"/>
            <a:ext cx="8229600" cy="1143000"/>
          </a:xfrm>
        </p:spPr>
        <p:txBody>
          <a:bodyPr lIns="0" rIns="0" bIns="0" anchor="b"/>
          <a:lstStyle/>
          <a:p>
            <a:pPr eaLnBrk="1" hangingPunct="1"/>
            <a:r>
              <a:rPr lang="en-US" smtClean="0"/>
              <a:t>Dashboard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57200" y="304800"/>
            <a:ext cx="8229600" cy="1143000"/>
          </a:xfrm>
        </p:spPr>
        <p:txBody>
          <a:bodyPr lIns="0" rIns="0" bIns="0" anchor="b"/>
          <a:lstStyle/>
          <a:p>
            <a:pPr eaLnBrk="1" hangingPunct="1"/>
            <a:r>
              <a:rPr lang="en-US" smtClean="0"/>
              <a:t>Microsoft Dynamics CRM -Dashboard</a:t>
            </a:r>
          </a:p>
        </p:txBody>
      </p:sp>
      <p:pic>
        <p:nvPicPr>
          <p:cNvPr id="20482" name="Content Placeholder 3"/>
          <p:cNvPicPr>
            <a:picLocks noGrp="1"/>
          </p:cNvPicPr>
          <p:nvPr>
            <p:ph idx="4294967295"/>
          </p:nvPr>
        </p:nvPicPr>
        <p:blipFill>
          <a:blip r:embed="rId2"/>
          <a:srcRect/>
          <a:stretch>
            <a:fillRect/>
          </a:stretch>
        </p:blipFill>
        <p:spPr>
          <a:xfrm>
            <a:off x="1905000" y="1676400"/>
            <a:ext cx="6096000" cy="3962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pPr eaLnBrk="1" hangingPunct="1"/>
            <a:r>
              <a:rPr lang="en-US" smtClean="0"/>
              <a:t>Video 1: Instant Messengers to Get Approval from the Upper Manager </a:t>
            </a:r>
          </a:p>
        </p:txBody>
      </p:sp>
      <p:pic>
        <p:nvPicPr>
          <p:cNvPr id="19458" name="Picture 8"/>
          <p:cNvPicPr>
            <a:picLocks noChangeAspect="1" noChangeArrowheads="1"/>
          </p:cNvPicPr>
          <p:nvPr/>
        </p:nvPicPr>
        <p:blipFill>
          <a:blip r:embed="rId2"/>
          <a:srcRect/>
          <a:stretch>
            <a:fillRect/>
          </a:stretch>
        </p:blipFill>
        <p:spPr bwMode="auto">
          <a:xfrm>
            <a:off x="2057400" y="1524000"/>
            <a:ext cx="5181600" cy="3848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r>
              <a:rPr lang="en-US" smtClean="0"/>
              <a:t>Hypotheses</a:t>
            </a:r>
          </a:p>
        </p:txBody>
      </p:sp>
      <p:sp>
        <p:nvSpPr>
          <p:cNvPr id="21506" name="Rectangle 3"/>
          <p:cNvSpPr>
            <a:spLocks noGrp="1"/>
          </p:cNvSpPr>
          <p:nvPr>
            <p:ph type="body" idx="4294967295"/>
          </p:nvPr>
        </p:nvSpPr>
        <p:spPr/>
        <p:txBody>
          <a:bodyPr/>
          <a:lstStyle/>
          <a:p>
            <a:pPr eaLnBrk="1" hangingPunct="1">
              <a:lnSpc>
                <a:spcPct val="90000"/>
              </a:lnSpc>
            </a:pPr>
            <a:r>
              <a:rPr lang="en-US" sz="1800" b="1" smtClean="0"/>
              <a:t>Hypothesis 1.1:</a:t>
            </a:r>
          </a:p>
          <a:p>
            <a:pPr eaLnBrk="1" hangingPunct="1">
              <a:lnSpc>
                <a:spcPct val="90000"/>
              </a:lnSpc>
              <a:buFont typeface="Arial" charset="0"/>
              <a:buNone/>
            </a:pPr>
            <a:r>
              <a:rPr lang="en-US" sz="1800" b="1" smtClean="0"/>
              <a:t>	Showing the video clip increases students’ perception of ease to learn Microsoft CRM software.</a:t>
            </a:r>
          </a:p>
          <a:p>
            <a:pPr eaLnBrk="1" hangingPunct="1">
              <a:lnSpc>
                <a:spcPct val="90000"/>
              </a:lnSpc>
            </a:pPr>
            <a:r>
              <a:rPr lang="en-US" sz="1800" b="1" smtClean="0"/>
              <a:t>Hypothesis 1.2:</a:t>
            </a:r>
          </a:p>
          <a:p>
            <a:pPr eaLnBrk="1" hangingPunct="1">
              <a:lnSpc>
                <a:spcPct val="90000"/>
              </a:lnSpc>
              <a:buFont typeface="Arial" charset="0"/>
              <a:buNone/>
            </a:pPr>
            <a:r>
              <a:rPr lang="en-US" sz="1800" b="1" smtClean="0"/>
              <a:t>	Showing the video clip increases students’ understanding of Microsoft CRM software’s effect on brand management.</a:t>
            </a:r>
          </a:p>
          <a:p>
            <a:pPr eaLnBrk="1" hangingPunct="1">
              <a:lnSpc>
                <a:spcPct val="90000"/>
              </a:lnSpc>
            </a:pPr>
            <a:r>
              <a:rPr lang="en-US" sz="1800" b="1" smtClean="0"/>
              <a:t>Hypothesis 2: </a:t>
            </a:r>
          </a:p>
          <a:p>
            <a:pPr eaLnBrk="1" hangingPunct="1">
              <a:lnSpc>
                <a:spcPct val="90000"/>
              </a:lnSpc>
              <a:buFont typeface="Arial" charset="0"/>
              <a:buNone/>
            </a:pPr>
            <a:r>
              <a:rPr lang="en-US" sz="1800" b="1" smtClean="0"/>
              <a:t>	Students’ major will influence their evaluation about Microsoft CRM software’s effectiveness in brand management.  More precisely, students of business related major will better appreciate the software’s effect on brand management than non-business major students.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883</Words>
  <Application>Microsoft Office PowerPoint</Application>
  <PresentationFormat>On-screen Show (4:3)</PresentationFormat>
  <Paragraphs>196</Paragraphs>
  <Slides>15</Slides>
  <Notes>2</Notes>
  <HiddenSlides>0</HiddenSlides>
  <MMClips>0</MMClips>
  <ScaleCrop>false</ScaleCrop>
  <HeadingPairs>
    <vt:vector size="6" baseType="variant">
      <vt:variant>
        <vt:lpstr>Fonts Used</vt:lpstr>
      </vt:variant>
      <vt:variant>
        <vt:i4>9</vt:i4>
      </vt:variant>
      <vt:variant>
        <vt:lpstr>Design Template</vt:lpstr>
      </vt:variant>
      <vt:variant>
        <vt:i4>12</vt:i4>
      </vt:variant>
      <vt:variant>
        <vt:lpstr>Slide Titles</vt:lpstr>
      </vt:variant>
      <vt:variant>
        <vt:i4>15</vt:i4>
      </vt:variant>
    </vt:vector>
  </HeadingPairs>
  <TitlesOfParts>
    <vt:vector size="36" baseType="lpstr">
      <vt:lpstr>Arial</vt:lpstr>
      <vt:lpstr>Segoe UI Semibold</vt:lpstr>
      <vt:lpstr>Segoe UI Light</vt:lpstr>
      <vt:lpstr>Segoe UI</vt:lpstr>
      <vt:lpstr>Calibri</vt:lpstr>
      <vt:lpstr>Symbol</vt:lpstr>
      <vt:lpstr>Constantia</vt:lpstr>
      <vt:lpstr>Times New Roman</vt:lpstr>
      <vt:lpstr>Arial Unicode MS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The Impact of Video Clip Instruction on Understanding Customer Relationship Management (CRM) Software for Brand Management</vt:lpstr>
      <vt:lpstr>Introduction</vt:lpstr>
      <vt:lpstr>Brand Management</vt:lpstr>
      <vt:lpstr>Main Menu for Dynamics CRM </vt:lpstr>
      <vt:lpstr>Video Provided by Microsoft Dynamics CRM</vt:lpstr>
      <vt:lpstr>Dashboard</vt:lpstr>
      <vt:lpstr>Microsoft Dynamics CRM -Dashboard</vt:lpstr>
      <vt:lpstr>Video 1: Instant Messengers to Get Approval from the Upper Manager </vt:lpstr>
      <vt:lpstr>Hypotheses</vt:lpstr>
      <vt:lpstr>Data Collection</vt:lpstr>
      <vt:lpstr>Slide 11</vt:lpstr>
      <vt:lpstr>Slide 12</vt:lpstr>
      <vt:lpstr>Survey Results of Perceived Ease of Use by  Business Major vs. Non-business Major </vt:lpstr>
      <vt:lpstr>Brand Management, CRM, and BI</vt:lpstr>
      <vt:lpstr>Slide 15</vt:lpstr>
    </vt:vector>
  </TitlesOfParts>
  <Company>McCann Erickson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ITGroup</dc:creator>
  <cp:lastModifiedBy>hlee1</cp:lastModifiedBy>
  <cp:revision>60</cp:revision>
  <cp:lastPrinted>2011-10-11T17:30:50Z</cp:lastPrinted>
  <dcterms:created xsi:type="dcterms:W3CDTF">2011-10-03T18:25:19Z</dcterms:created>
  <dcterms:modified xsi:type="dcterms:W3CDTF">2012-03-17T10:13:52Z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0x0101002281CE558165AC4DA480440EDB554D4E</vt:lpwstr>
  </property>
  <property fmtid="{D5CDD505-2E9C-101B-9397-08002B2CF9AE}" pid="3" name="TaxKeywordTaxHTField">
    <vt:lpwstr/>
  </property>
  <property fmtid="{D5CDD505-2E9C-101B-9397-08002B2CF9AE}" pid="4" name="TaxCatchAll">
    <vt:lpwstr/>
  </property>
</Properties>
</file>