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72" r:id="rId5"/>
    <p:sldId id="273" r:id="rId6"/>
    <p:sldId id="275" r:id="rId7"/>
    <p:sldId id="276" r:id="rId8"/>
    <p:sldId id="284" r:id="rId9"/>
    <p:sldId id="278" r:id="rId10"/>
    <p:sldId id="282" r:id="rId11"/>
    <p:sldId id="283" r:id="rId12"/>
    <p:sldId id="281" r:id="rId13"/>
    <p:sldId id="280" r:id="rId14"/>
    <p:sldId id="277" r:id="rId15"/>
    <p:sldId id="285" r:id="rId16"/>
    <p:sldId id="270" r:id="rId17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 Hoekstra (Xtreme Consulting Group Inc)" initials="" lastIdx="3" clrIdx="0"/>
  <p:cmAuthor id="1" name="Susan Harris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7F7F7F"/>
    <a:srgbClr val="004881"/>
    <a:srgbClr val="4D94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7" autoAdjust="0"/>
    <p:restoredTop sz="95966" autoAdjust="0"/>
  </p:normalViewPr>
  <p:slideViewPr>
    <p:cSldViewPr>
      <p:cViewPr>
        <p:scale>
          <a:sx n="70" d="100"/>
          <a:sy n="70" d="100"/>
        </p:scale>
        <p:origin x="-1675" y="-422"/>
      </p:cViewPr>
      <p:guideLst>
        <p:guide orient="horz" pos="171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80" d="100"/>
          <a:sy n="180" d="100"/>
        </p:scale>
        <p:origin x="-930" y="5292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6B109-7169-43B6-90F4-0E9D266EFFFE}" type="doc">
      <dgm:prSet loTypeId="urn:microsoft.com/office/officeart/2005/8/layout/hProcess11" loCatId="process" qsTypeId="urn:microsoft.com/office/officeart/2005/8/quickstyle/simple1#1" qsCatId="simple" csTypeId="urn:microsoft.com/office/officeart/2005/8/colors/accent1_2#1" csCatId="accent1" phldr="1"/>
      <dgm:spPr/>
    </dgm:pt>
    <dgm:pt modelId="{46CA6D83-3EB9-45B5-8967-E05A4C2847B3}">
      <dgm:prSet phldrT="[Text]"/>
      <dgm:spPr/>
      <dgm:t>
        <a:bodyPr/>
        <a:lstStyle/>
        <a:p>
          <a:r>
            <a:rPr lang="en-US" dirty="0" smtClean="0"/>
            <a:t>Review Docs and Training</a:t>
          </a:r>
          <a:endParaRPr lang="en-US" dirty="0"/>
        </a:p>
      </dgm:t>
    </dgm:pt>
    <dgm:pt modelId="{970F3578-342E-43B1-93B2-159503266682}" type="parTrans" cxnId="{C635B153-6276-4835-A9B4-1900C33C89EC}">
      <dgm:prSet/>
      <dgm:spPr/>
      <dgm:t>
        <a:bodyPr/>
        <a:lstStyle/>
        <a:p>
          <a:endParaRPr lang="en-US"/>
        </a:p>
      </dgm:t>
    </dgm:pt>
    <dgm:pt modelId="{98A2143B-E169-4AC1-A8E6-0BD0DE366B99}" type="sibTrans" cxnId="{C635B153-6276-4835-A9B4-1900C33C89EC}">
      <dgm:prSet/>
      <dgm:spPr/>
      <dgm:t>
        <a:bodyPr/>
        <a:lstStyle/>
        <a:p>
          <a:endParaRPr lang="en-US"/>
        </a:p>
      </dgm:t>
    </dgm:pt>
    <dgm:pt modelId="{5AE0AB2F-6448-4E15-BA44-EE8B90F0C756}">
      <dgm:prSet phldrT="[Text]"/>
      <dgm:spPr/>
      <dgm:t>
        <a:bodyPr/>
        <a:lstStyle/>
        <a:p>
          <a:r>
            <a:rPr lang="en-US" dirty="0" smtClean="0"/>
            <a:t>Team Meeting and Assign Roles</a:t>
          </a:r>
          <a:endParaRPr lang="en-US" dirty="0"/>
        </a:p>
      </dgm:t>
    </dgm:pt>
    <dgm:pt modelId="{8054A632-89E5-4FBE-8751-5B952FAFDE12}" type="parTrans" cxnId="{294FBB81-D596-4BD0-B054-731B033BAB7B}">
      <dgm:prSet/>
      <dgm:spPr/>
      <dgm:t>
        <a:bodyPr/>
        <a:lstStyle/>
        <a:p>
          <a:endParaRPr lang="en-US"/>
        </a:p>
      </dgm:t>
    </dgm:pt>
    <dgm:pt modelId="{84C9BD43-2DBB-4212-BFAB-29BF8F39EE94}" type="sibTrans" cxnId="{294FBB81-D596-4BD0-B054-731B033BAB7B}">
      <dgm:prSet/>
      <dgm:spPr/>
      <dgm:t>
        <a:bodyPr/>
        <a:lstStyle/>
        <a:p>
          <a:endParaRPr lang="en-US"/>
        </a:p>
      </dgm:t>
    </dgm:pt>
    <dgm:pt modelId="{C95CAD6E-EE1E-4690-B90C-B1643C26839D}">
      <dgm:prSet phldrT="[Text]"/>
      <dgm:spPr/>
      <dgm:t>
        <a:bodyPr/>
        <a:lstStyle/>
        <a:p>
          <a:r>
            <a:rPr lang="en-US" dirty="0" smtClean="0"/>
            <a:t>Complete individual assignments</a:t>
          </a:r>
          <a:endParaRPr lang="en-US" dirty="0"/>
        </a:p>
      </dgm:t>
    </dgm:pt>
    <dgm:pt modelId="{BAEF2273-D5A6-4EF7-B595-27DB6B4BA1B5}" type="parTrans" cxnId="{EBC73679-84E6-4F5E-9F2D-477EE8FB0365}">
      <dgm:prSet/>
      <dgm:spPr/>
      <dgm:t>
        <a:bodyPr/>
        <a:lstStyle/>
        <a:p>
          <a:endParaRPr lang="en-US"/>
        </a:p>
      </dgm:t>
    </dgm:pt>
    <dgm:pt modelId="{1355B31A-C0B4-4565-88EB-DABFC6226687}" type="sibTrans" cxnId="{EBC73679-84E6-4F5E-9F2D-477EE8FB0365}">
      <dgm:prSet/>
      <dgm:spPr/>
      <dgm:t>
        <a:bodyPr/>
        <a:lstStyle/>
        <a:p>
          <a:endParaRPr lang="en-US"/>
        </a:p>
      </dgm:t>
    </dgm:pt>
    <dgm:pt modelId="{FAD9457C-C72C-46CD-8FE1-2F686006AF76}">
      <dgm:prSet phldrT="[Text]"/>
      <dgm:spPr/>
      <dgm:t>
        <a:bodyPr/>
        <a:lstStyle/>
        <a:p>
          <a:r>
            <a:rPr lang="en-US" dirty="0" smtClean="0"/>
            <a:t>Build out deliverables</a:t>
          </a:r>
          <a:endParaRPr lang="en-US" dirty="0"/>
        </a:p>
      </dgm:t>
    </dgm:pt>
    <dgm:pt modelId="{BF02B08E-543A-461C-A68D-45858CA9CC6E}" type="parTrans" cxnId="{2ADC4301-A981-4E16-9E63-72A125F25E56}">
      <dgm:prSet/>
      <dgm:spPr/>
      <dgm:t>
        <a:bodyPr/>
        <a:lstStyle/>
        <a:p>
          <a:endParaRPr lang="en-US"/>
        </a:p>
      </dgm:t>
    </dgm:pt>
    <dgm:pt modelId="{062FDACD-79DA-44A5-B8DD-DC2C64FC4800}" type="sibTrans" cxnId="{2ADC4301-A981-4E16-9E63-72A125F25E56}">
      <dgm:prSet/>
      <dgm:spPr/>
      <dgm:t>
        <a:bodyPr/>
        <a:lstStyle/>
        <a:p>
          <a:endParaRPr lang="en-US"/>
        </a:p>
      </dgm:t>
    </dgm:pt>
    <dgm:pt modelId="{8C05E66E-453B-44A4-8E68-EA22EA6ADD57}">
      <dgm:prSet phldrT="[Text]"/>
      <dgm:spPr/>
      <dgm:t>
        <a:bodyPr/>
        <a:lstStyle/>
        <a:p>
          <a:r>
            <a:rPr lang="en-US" dirty="0" smtClean="0"/>
            <a:t>Schedule meetings with Instructor and/or Tailspin</a:t>
          </a:r>
          <a:endParaRPr lang="en-US" dirty="0"/>
        </a:p>
      </dgm:t>
    </dgm:pt>
    <dgm:pt modelId="{EB3AD88F-FE44-4CBC-96BD-8B99EB8A0E14}" type="parTrans" cxnId="{49CCD8ED-73FF-4870-AEC2-437266E7BBD5}">
      <dgm:prSet/>
      <dgm:spPr/>
      <dgm:t>
        <a:bodyPr/>
        <a:lstStyle/>
        <a:p>
          <a:endParaRPr lang="en-US"/>
        </a:p>
      </dgm:t>
    </dgm:pt>
    <dgm:pt modelId="{1FDC5133-351F-468B-89E1-5FE277F19875}" type="sibTrans" cxnId="{49CCD8ED-73FF-4870-AEC2-437266E7BBD5}">
      <dgm:prSet/>
      <dgm:spPr/>
      <dgm:t>
        <a:bodyPr/>
        <a:lstStyle/>
        <a:p>
          <a:endParaRPr lang="en-US"/>
        </a:p>
      </dgm:t>
    </dgm:pt>
    <dgm:pt modelId="{5182C952-A0F8-4C21-856F-72AD9909A5C9}">
      <dgm:prSet phldrT="[Text]"/>
      <dgm:spPr/>
      <dgm:t>
        <a:bodyPr/>
        <a:lstStyle/>
        <a:p>
          <a:r>
            <a:rPr lang="en-US" dirty="0" smtClean="0"/>
            <a:t>Final Presentations</a:t>
          </a:r>
          <a:endParaRPr lang="en-US" dirty="0"/>
        </a:p>
      </dgm:t>
    </dgm:pt>
    <dgm:pt modelId="{17C3DEE4-32DB-4EC7-BC4E-25E5FD61BF64}" type="parTrans" cxnId="{FAA7DE23-8FA8-42C9-98E5-8ED5FA683B09}">
      <dgm:prSet/>
      <dgm:spPr/>
      <dgm:t>
        <a:bodyPr/>
        <a:lstStyle/>
        <a:p>
          <a:endParaRPr lang="en-US"/>
        </a:p>
      </dgm:t>
    </dgm:pt>
    <dgm:pt modelId="{76ED549E-76F7-404F-9310-F26E39A49EB6}" type="sibTrans" cxnId="{FAA7DE23-8FA8-42C9-98E5-8ED5FA683B09}">
      <dgm:prSet/>
      <dgm:spPr/>
      <dgm:t>
        <a:bodyPr/>
        <a:lstStyle/>
        <a:p>
          <a:endParaRPr lang="en-US"/>
        </a:p>
      </dgm:t>
    </dgm:pt>
    <dgm:pt modelId="{1C71E6BF-B907-4858-85EA-457F190F2B47}" type="pres">
      <dgm:prSet presAssocID="{B4C6B109-7169-43B6-90F4-0E9D266EFFFE}" presName="Name0" presStyleCnt="0">
        <dgm:presLayoutVars>
          <dgm:dir/>
          <dgm:resizeHandles val="exact"/>
        </dgm:presLayoutVars>
      </dgm:prSet>
      <dgm:spPr/>
    </dgm:pt>
    <dgm:pt modelId="{020A798A-CA20-46EE-8902-1837FB23ED7A}" type="pres">
      <dgm:prSet presAssocID="{B4C6B109-7169-43B6-90F4-0E9D266EFFFE}" presName="arrow" presStyleLbl="bgShp" presStyleIdx="0" presStyleCnt="1"/>
      <dgm:spPr/>
    </dgm:pt>
    <dgm:pt modelId="{EBF9CDD8-238A-40D5-B28E-E07A09BE2EA5}" type="pres">
      <dgm:prSet presAssocID="{B4C6B109-7169-43B6-90F4-0E9D266EFFFE}" presName="points" presStyleCnt="0"/>
      <dgm:spPr/>
    </dgm:pt>
    <dgm:pt modelId="{8FB199F3-1F73-436B-9C99-20157FFB4883}" type="pres">
      <dgm:prSet presAssocID="{46CA6D83-3EB9-45B5-8967-E05A4C2847B3}" presName="compositeA" presStyleCnt="0"/>
      <dgm:spPr/>
    </dgm:pt>
    <dgm:pt modelId="{BF50C761-AC6F-4A8F-B997-6B5913D999CE}" type="pres">
      <dgm:prSet presAssocID="{46CA6D83-3EB9-45B5-8967-E05A4C2847B3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04528-49A0-4384-84FF-46782F51D131}" type="pres">
      <dgm:prSet presAssocID="{46CA6D83-3EB9-45B5-8967-E05A4C2847B3}" presName="circleA" presStyleLbl="node1" presStyleIdx="0" presStyleCnt="6"/>
      <dgm:spPr/>
    </dgm:pt>
    <dgm:pt modelId="{A9659804-0993-45C2-BFDA-57C1A6A829EC}" type="pres">
      <dgm:prSet presAssocID="{46CA6D83-3EB9-45B5-8967-E05A4C2847B3}" presName="spaceA" presStyleCnt="0"/>
      <dgm:spPr/>
    </dgm:pt>
    <dgm:pt modelId="{549DA760-B4D2-4F72-8889-4F0487E5019A}" type="pres">
      <dgm:prSet presAssocID="{98A2143B-E169-4AC1-A8E6-0BD0DE366B99}" presName="space" presStyleCnt="0"/>
      <dgm:spPr/>
    </dgm:pt>
    <dgm:pt modelId="{38B8EC31-FB45-47CD-9D37-B7C3E2C50116}" type="pres">
      <dgm:prSet presAssocID="{5AE0AB2F-6448-4E15-BA44-EE8B90F0C756}" presName="compositeB" presStyleCnt="0"/>
      <dgm:spPr/>
    </dgm:pt>
    <dgm:pt modelId="{6FDFF2EB-5001-47EA-B93F-DFDC215B9155}" type="pres">
      <dgm:prSet presAssocID="{5AE0AB2F-6448-4E15-BA44-EE8B90F0C756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B5C97-C155-4E07-A09F-5AC7B2232632}" type="pres">
      <dgm:prSet presAssocID="{5AE0AB2F-6448-4E15-BA44-EE8B90F0C756}" presName="circleB" presStyleLbl="node1" presStyleIdx="1" presStyleCnt="6"/>
      <dgm:spPr/>
    </dgm:pt>
    <dgm:pt modelId="{08F6B90E-74A8-447C-87B6-430A68B330A9}" type="pres">
      <dgm:prSet presAssocID="{5AE0AB2F-6448-4E15-BA44-EE8B90F0C756}" presName="spaceB" presStyleCnt="0"/>
      <dgm:spPr/>
    </dgm:pt>
    <dgm:pt modelId="{271BF5AD-BD51-47B3-A6EC-F1A09D87C3F5}" type="pres">
      <dgm:prSet presAssocID="{84C9BD43-2DBB-4212-BFAB-29BF8F39EE94}" presName="space" presStyleCnt="0"/>
      <dgm:spPr/>
    </dgm:pt>
    <dgm:pt modelId="{6B1DEC6B-7EBD-428C-8A1C-EA9E5277893A}" type="pres">
      <dgm:prSet presAssocID="{C95CAD6E-EE1E-4690-B90C-B1643C26839D}" presName="compositeA" presStyleCnt="0"/>
      <dgm:spPr/>
    </dgm:pt>
    <dgm:pt modelId="{2A717B8A-5700-4064-90BA-EE91E3D0D2DD}" type="pres">
      <dgm:prSet presAssocID="{C95CAD6E-EE1E-4690-B90C-B1643C26839D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B6020-20B9-4A30-B513-E9B0BD2BC1E1}" type="pres">
      <dgm:prSet presAssocID="{C95CAD6E-EE1E-4690-B90C-B1643C26839D}" presName="circleA" presStyleLbl="node1" presStyleIdx="2" presStyleCnt="6"/>
      <dgm:spPr/>
    </dgm:pt>
    <dgm:pt modelId="{FBC39944-A0BF-4332-B33F-2D78675A898E}" type="pres">
      <dgm:prSet presAssocID="{C95CAD6E-EE1E-4690-B90C-B1643C26839D}" presName="spaceA" presStyleCnt="0"/>
      <dgm:spPr/>
    </dgm:pt>
    <dgm:pt modelId="{ADB6D58F-8A9C-49D3-A9BC-B4BBA14C02C3}" type="pres">
      <dgm:prSet presAssocID="{1355B31A-C0B4-4565-88EB-DABFC6226687}" presName="space" presStyleCnt="0"/>
      <dgm:spPr/>
    </dgm:pt>
    <dgm:pt modelId="{0A601021-235F-464F-A3FF-F39582A8AFF2}" type="pres">
      <dgm:prSet presAssocID="{8C05E66E-453B-44A4-8E68-EA22EA6ADD57}" presName="compositeB" presStyleCnt="0"/>
      <dgm:spPr/>
    </dgm:pt>
    <dgm:pt modelId="{EF081D2C-4CE2-4E4F-ACD7-4AEDFDA2270B}" type="pres">
      <dgm:prSet presAssocID="{8C05E66E-453B-44A4-8E68-EA22EA6ADD57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C6EB9-1F50-4736-8A5A-4480380772A6}" type="pres">
      <dgm:prSet presAssocID="{8C05E66E-453B-44A4-8E68-EA22EA6ADD57}" presName="circleB" presStyleLbl="node1" presStyleIdx="3" presStyleCnt="6"/>
      <dgm:spPr/>
    </dgm:pt>
    <dgm:pt modelId="{A9C3575B-7F4F-4136-B357-2EECE5D55A03}" type="pres">
      <dgm:prSet presAssocID="{8C05E66E-453B-44A4-8E68-EA22EA6ADD57}" presName="spaceB" presStyleCnt="0"/>
      <dgm:spPr/>
    </dgm:pt>
    <dgm:pt modelId="{BD4DCE88-9D8F-4805-890D-0CC91234E891}" type="pres">
      <dgm:prSet presAssocID="{1FDC5133-351F-468B-89E1-5FE277F19875}" presName="space" presStyleCnt="0"/>
      <dgm:spPr/>
    </dgm:pt>
    <dgm:pt modelId="{1DD2C97B-437E-45BB-8916-E93B6BE0F0FD}" type="pres">
      <dgm:prSet presAssocID="{FAD9457C-C72C-46CD-8FE1-2F686006AF76}" presName="compositeA" presStyleCnt="0"/>
      <dgm:spPr/>
    </dgm:pt>
    <dgm:pt modelId="{3E21A4E0-A2E6-418D-8D50-C8180AC2C376}" type="pres">
      <dgm:prSet presAssocID="{FAD9457C-C72C-46CD-8FE1-2F686006AF76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224CC-F578-4BB0-986F-5CE33C199CB4}" type="pres">
      <dgm:prSet presAssocID="{FAD9457C-C72C-46CD-8FE1-2F686006AF76}" presName="circleA" presStyleLbl="node1" presStyleIdx="4" presStyleCnt="6"/>
      <dgm:spPr/>
    </dgm:pt>
    <dgm:pt modelId="{F3AC0D62-4AAD-4FB5-B6B8-A8D712954A16}" type="pres">
      <dgm:prSet presAssocID="{FAD9457C-C72C-46CD-8FE1-2F686006AF76}" presName="spaceA" presStyleCnt="0"/>
      <dgm:spPr/>
    </dgm:pt>
    <dgm:pt modelId="{843AAFD5-1BE2-40A3-92E3-04EE7590636F}" type="pres">
      <dgm:prSet presAssocID="{062FDACD-79DA-44A5-B8DD-DC2C64FC4800}" presName="space" presStyleCnt="0"/>
      <dgm:spPr/>
    </dgm:pt>
    <dgm:pt modelId="{753ACEF8-5FE0-4DFB-A82B-C6B3E784F940}" type="pres">
      <dgm:prSet presAssocID="{5182C952-A0F8-4C21-856F-72AD9909A5C9}" presName="compositeB" presStyleCnt="0"/>
      <dgm:spPr/>
    </dgm:pt>
    <dgm:pt modelId="{9BBB354D-97F6-4CA5-A656-99F42325AEFA}" type="pres">
      <dgm:prSet presAssocID="{5182C952-A0F8-4C21-856F-72AD9909A5C9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3FDF7-F022-4B9B-817B-3A6AAF135D3C}" type="pres">
      <dgm:prSet presAssocID="{5182C952-A0F8-4C21-856F-72AD9909A5C9}" presName="circleB" presStyleLbl="node1" presStyleIdx="5" presStyleCnt="6"/>
      <dgm:spPr/>
    </dgm:pt>
    <dgm:pt modelId="{56DC5B7B-84B7-4AD9-8AF1-77D524EE7AC6}" type="pres">
      <dgm:prSet presAssocID="{5182C952-A0F8-4C21-856F-72AD9909A5C9}" presName="spaceB" presStyleCnt="0"/>
      <dgm:spPr/>
    </dgm:pt>
  </dgm:ptLst>
  <dgm:cxnLst>
    <dgm:cxn modelId="{59F38B4A-CBEE-478D-AF20-B14498726272}" type="presOf" srcId="{5182C952-A0F8-4C21-856F-72AD9909A5C9}" destId="{9BBB354D-97F6-4CA5-A656-99F42325AEFA}" srcOrd="0" destOrd="0" presId="urn:microsoft.com/office/officeart/2005/8/layout/hProcess11"/>
    <dgm:cxn modelId="{EBC73679-84E6-4F5E-9F2D-477EE8FB0365}" srcId="{B4C6B109-7169-43B6-90F4-0E9D266EFFFE}" destId="{C95CAD6E-EE1E-4690-B90C-B1643C26839D}" srcOrd="2" destOrd="0" parTransId="{BAEF2273-D5A6-4EF7-B595-27DB6B4BA1B5}" sibTransId="{1355B31A-C0B4-4565-88EB-DABFC6226687}"/>
    <dgm:cxn modelId="{E15C7AD7-71F9-4D77-8E8A-2CDDF010D23D}" type="presOf" srcId="{5AE0AB2F-6448-4E15-BA44-EE8B90F0C756}" destId="{6FDFF2EB-5001-47EA-B93F-DFDC215B9155}" srcOrd="0" destOrd="0" presId="urn:microsoft.com/office/officeart/2005/8/layout/hProcess11"/>
    <dgm:cxn modelId="{94529795-1CB1-4C73-A0FB-1BF111D8E328}" type="presOf" srcId="{46CA6D83-3EB9-45B5-8967-E05A4C2847B3}" destId="{BF50C761-AC6F-4A8F-B997-6B5913D999CE}" srcOrd="0" destOrd="0" presId="urn:microsoft.com/office/officeart/2005/8/layout/hProcess11"/>
    <dgm:cxn modelId="{2ADC4301-A981-4E16-9E63-72A125F25E56}" srcId="{B4C6B109-7169-43B6-90F4-0E9D266EFFFE}" destId="{FAD9457C-C72C-46CD-8FE1-2F686006AF76}" srcOrd="4" destOrd="0" parTransId="{BF02B08E-543A-461C-A68D-45858CA9CC6E}" sibTransId="{062FDACD-79DA-44A5-B8DD-DC2C64FC4800}"/>
    <dgm:cxn modelId="{CB218E2A-A629-47B3-ADB8-9D6D48716FDB}" type="presOf" srcId="{8C05E66E-453B-44A4-8E68-EA22EA6ADD57}" destId="{EF081D2C-4CE2-4E4F-ACD7-4AEDFDA2270B}" srcOrd="0" destOrd="0" presId="urn:microsoft.com/office/officeart/2005/8/layout/hProcess11"/>
    <dgm:cxn modelId="{294FBB81-D596-4BD0-B054-731B033BAB7B}" srcId="{B4C6B109-7169-43B6-90F4-0E9D266EFFFE}" destId="{5AE0AB2F-6448-4E15-BA44-EE8B90F0C756}" srcOrd="1" destOrd="0" parTransId="{8054A632-89E5-4FBE-8751-5B952FAFDE12}" sibTransId="{84C9BD43-2DBB-4212-BFAB-29BF8F39EE94}"/>
    <dgm:cxn modelId="{49CCD8ED-73FF-4870-AEC2-437266E7BBD5}" srcId="{B4C6B109-7169-43B6-90F4-0E9D266EFFFE}" destId="{8C05E66E-453B-44A4-8E68-EA22EA6ADD57}" srcOrd="3" destOrd="0" parTransId="{EB3AD88F-FE44-4CBC-96BD-8B99EB8A0E14}" sibTransId="{1FDC5133-351F-468B-89E1-5FE277F19875}"/>
    <dgm:cxn modelId="{0C82C5EE-EFBC-43F9-A093-17BFD0B0E5A3}" type="presOf" srcId="{C95CAD6E-EE1E-4690-B90C-B1643C26839D}" destId="{2A717B8A-5700-4064-90BA-EE91E3D0D2DD}" srcOrd="0" destOrd="0" presId="urn:microsoft.com/office/officeart/2005/8/layout/hProcess11"/>
    <dgm:cxn modelId="{7A08ECCC-8D09-4C7A-AB93-FCBC2DEDC385}" type="presOf" srcId="{B4C6B109-7169-43B6-90F4-0E9D266EFFFE}" destId="{1C71E6BF-B907-4858-85EA-457F190F2B47}" srcOrd="0" destOrd="0" presId="urn:microsoft.com/office/officeart/2005/8/layout/hProcess11"/>
    <dgm:cxn modelId="{C635B153-6276-4835-A9B4-1900C33C89EC}" srcId="{B4C6B109-7169-43B6-90F4-0E9D266EFFFE}" destId="{46CA6D83-3EB9-45B5-8967-E05A4C2847B3}" srcOrd="0" destOrd="0" parTransId="{970F3578-342E-43B1-93B2-159503266682}" sibTransId="{98A2143B-E169-4AC1-A8E6-0BD0DE366B99}"/>
    <dgm:cxn modelId="{249829CC-906A-416D-BF31-E7D7FE16498A}" type="presOf" srcId="{FAD9457C-C72C-46CD-8FE1-2F686006AF76}" destId="{3E21A4E0-A2E6-418D-8D50-C8180AC2C376}" srcOrd="0" destOrd="0" presId="urn:microsoft.com/office/officeart/2005/8/layout/hProcess11"/>
    <dgm:cxn modelId="{FAA7DE23-8FA8-42C9-98E5-8ED5FA683B09}" srcId="{B4C6B109-7169-43B6-90F4-0E9D266EFFFE}" destId="{5182C952-A0F8-4C21-856F-72AD9909A5C9}" srcOrd="5" destOrd="0" parTransId="{17C3DEE4-32DB-4EC7-BC4E-25E5FD61BF64}" sibTransId="{76ED549E-76F7-404F-9310-F26E39A49EB6}"/>
    <dgm:cxn modelId="{542C4062-02AB-4C29-AF10-B4883ED954A3}" type="presParOf" srcId="{1C71E6BF-B907-4858-85EA-457F190F2B47}" destId="{020A798A-CA20-46EE-8902-1837FB23ED7A}" srcOrd="0" destOrd="0" presId="urn:microsoft.com/office/officeart/2005/8/layout/hProcess11"/>
    <dgm:cxn modelId="{5ACBCD5D-8B79-4818-8249-2ED8C02CB32A}" type="presParOf" srcId="{1C71E6BF-B907-4858-85EA-457F190F2B47}" destId="{EBF9CDD8-238A-40D5-B28E-E07A09BE2EA5}" srcOrd="1" destOrd="0" presId="urn:microsoft.com/office/officeart/2005/8/layout/hProcess11"/>
    <dgm:cxn modelId="{8E840A63-E6AC-423D-8AB3-F3384BA61FB3}" type="presParOf" srcId="{EBF9CDD8-238A-40D5-B28E-E07A09BE2EA5}" destId="{8FB199F3-1F73-436B-9C99-20157FFB4883}" srcOrd="0" destOrd="0" presId="urn:microsoft.com/office/officeart/2005/8/layout/hProcess11"/>
    <dgm:cxn modelId="{05410048-B13F-47A4-BAFD-4C1C347753FD}" type="presParOf" srcId="{8FB199F3-1F73-436B-9C99-20157FFB4883}" destId="{BF50C761-AC6F-4A8F-B997-6B5913D999CE}" srcOrd="0" destOrd="0" presId="urn:microsoft.com/office/officeart/2005/8/layout/hProcess11"/>
    <dgm:cxn modelId="{4DC7B80A-7790-42C9-AE2F-A73C2E8F8799}" type="presParOf" srcId="{8FB199F3-1F73-436B-9C99-20157FFB4883}" destId="{6E404528-49A0-4384-84FF-46782F51D131}" srcOrd="1" destOrd="0" presId="urn:microsoft.com/office/officeart/2005/8/layout/hProcess11"/>
    <dgm:cxn modelId="{A9721D9F-BEA7-4F6F-B218-2E205288B749}" type="presParOf" srcId="{8FB199F3-1F73-436B-9C99-20157FFB4883}" destId="{A9659804-0993-45C2-BFDA-57C1A6A829EC}" srcOrd="2" destOrd="0" presId="urn:microsoft.com/office/officeart/2005/8/layout/hProcess11"/>
    <dgm:cxn modelId="{5B21853E-11AD-4130-9C7E-9925A2FEB5FA}" type="presParOf" srcId="{EBF9CDD8-238A-40D5-B28E-E07A09BE2EA5}" destId="{549DA760-B4D2-4F72-8889-4F0487E5019A}" srcOrd="1" destOrd="0" presId="urn:microsoft.com/office/officeart/2005/8/layout/hProcess11"/>
    <dgm:cxn modelId="{2B956442-EF83-4FF6-A9F8-0A30630041A0}" type="presParOf" srcId="{EBF9CDD8-238A-40D5-B28E-E07A09BE2EA5}" destId="{38B8EC31-FB45-47CD-9D37-B7C3E2C50116}" srcOrd="2" destOrd="0" presId="urn:microsoft.com/office/officeart/2005/8/layout/hProcess11"/>
    <dgm:cxn modelId="{2CE7D8B1-75CD-440E-B780-9016308C3A62}" type="presParOf" srcId="{38B8EC31-FB45-47CD-9D37-B7C3E2C50116}" destId="{6FDFF2EB-5001-47EA-B93F-DFDC215B9155}" srcOrd="0" destOrd="0" presId="urn:microsoft.com/office/officeart/2005/8/layout/hProcess11"/>
    <dgm:cxn modelId="{A15B5B49-D53B-49DF-95BE-44650806C11E}" type="presParOf" srcId="{38B8EC31-FB45-47CD-9D37-B7C3E2C50116}" destId="{AF9B5C97-C155-4E07-A09F-5AC7B2232632}" srcOrd="1" destOrd="0" presId="urn:microsoft.com/office/officeart/2005/8/layout/hProcess11"/>
    <dgm:cxn modelId="{21531AEA-5AD3-4F9A-8197-9AD234D5E7DA}" type="presParOf" srcId="{38B8EC31-FB45-47CD-9D37-B7C3E2C50116}" destId="{08F6B90E-74A8-447C-87B6-430A68B330A9}" srcOrd="2" destOrd="0" presId="urn:microsoft.com/office/officeart/2005/8/layout/hProcess11"/>
    <dgm:cxn modelId="{D23222BC-824A-467C-9640-E38CEB9D7D87}" type="presParOf" srcId="{EBF9CDD8-238A-40D5-B28E-E07A09BE2EA5}" destId="{271BF5AD-BD51-47B3-A6EC-F1A09D87C3F5}" srcOrd="3" destOrd="0" presId="urn:microsoft.com/office/officeart/2005/8/layout/hProcess11"/>
    <dgm:cxn modelId="{D3F7DF0A-F848-4D8D-BE8A-1339129B3CAF}" type="presParOf" srcId="{EBF9CDD8-238A-40D5-B28E-E07A09BE2EA5}" destId="{6B1DEC6B-7EBD-428C-8A1C-EA9E5277893A}" srcOrd="4" destOrd="0" presId="urn:microsoft.com/office/officeart/2005/8/layout/hProcess11"/>
    <dgm:cxn modelId="{E16733B1-BC22-4B64-95E7-7BE14B597C4E}" type="presParOf" srcId="{6B1DEC6B-7EBD-428C-8A1C-EA9E5277893A}" destId="{2A717B8A-5700-4064-90BA-EE91E3D0D2DD}" srcOrd="0" destOrd="0" presId="urn:microsoft.com/office/officeart/2005/8/layout/hProcess11"/>
    <dgm:cxn modelId="{2FABB3FE-B655-4D5C-8D00-64E0B61A7E2A}" type="presParOf" srcId="{6B1DEC6B-7EBD-428C-8A1C-EA9E5277893A}" destId="{E8FB6020-20B9-4A30-B513-E9B0BD2BC1E1}" srcOrd="1" destOrd="0" presId="urn:microsoft.com/office/officeart/2005/8/layout/hProcess11"/>
    <dgm:cxn modelId="{291A2520-761B-45F2-B0AF-B93F182ECE2B}" type="presParOf" srcId="{6B1DEC6B-7EBD-428C-8A1C-EA9E5277893A}" destId="{FBC39944-A0BF-4332-B33F-2D78675A898E}" srcOrd="2" destOrd="0" presId="urn:microsoft.com/office/officeart/2005/8/layout/hProcess11"/>
    <dgm:cxn modelId="{EE07754A-5F79-4C2D-8F11-B8EAF2C1AA68}" type="presParOf" srcId="{EBF9CDD8-238A-40D5-B28E-E07A09BE2EA5}" destId="{ADB6D58F-8A9C-49D3-A9BC-B4BBA14C02C3}" srcOrd="5" destOrd="0" presId="urn:microsoft.com/office/officeart/2005/8/layout/hProcess11"/>
    <dgm:cxn modelId="{627566AA-8CC1-4733-BA96-FD41930E74D2}" type="presParOf" srcId="{EBF9CDD8-238A-40D5-B28E-E07A09BE2EA5}" destId="{0A601021-235F-464F-A3FF-F39582A8AFF2}" srcOrd="6" destOrd="0" presId="urn:microsoft.com/office/officeart/2005/8/layout/hProcess11"/>
    <dgm:cxn modelId="{07BB8051-EC6F-447A-8FBA-17B6C3165A28}" type="presParOf" srcId="{0A601021-235F-464F-A3FF-F39582A8AFF2}" destId="{EF081D2C-4CE2-4E4F-ACD7-4AEDFDA2270B}" srcOrd="0" destOrd="0" presId="urn:microsoft.com/office/officeart/2005/8/layout/hProcess11"/>
    <dgm:cxn modelId="{2C7B83FC-BE1E-4DB4-A5EB-6BA35A116B30}" type="presParOf" srcId="{0A601021-235F-464F-A3FF-F39582A8AFF2}" destId="{1B2C6EB9-1F50-4736-8A5A-4480380772A6}" srcOrd="1" destOrd="0" presId="urn:microsoft.com/office/officeart/2005/8/layout/hProcess11"/>
    <dgm:cxn modelId="{1BC686EE-A1D8-46F5-B21D-A97EEAB203C1}" type="presParOf" srcId="{0A601021-235F-464F-A3FF-F39582A8AFF2}" destId="{A9C3575B-7F4F-4136-B357-2EECE5D55A03}" srcOrd="2" destOrd="0" presId="urn:microsoft.com/office/officeart/2005/8/layout/hProcess11"/>
    <dgm:cxn modelId="{840AB39D-24A3-45A5-81FC-2E7ABB000EAA}" type="presParOf" srcId="{EBF9CDD8-238A-40D5-B28E-E07A09BE2EA5}" destId="{BD4DCE88-9D8F-4805-890D-0CC91234E891}" srcOrd="7" destOrd="0" presId="urn:microsoft.com/office/officeart/2005/8/layout/hProcess11"/>
    <dgm:cxn modelId="{3866DEDC-A945-4501-8C86-AA520F5E5279}" type="presParOf" srcId="{EBF9CDD8-238A-40D5-B28E-E07A09BE2EA5}" destId="{1DD2C97B-437E-45BB-8916-E93B6BE0F0FD}" srcOrd="8" destOrd="0" presId="urn:microsoft.com/office/officeart/2005/8/layout/hProcess11"/>
    <dgm:cxn modelId="{B1F9AE14-3DB1-4E05-9EC8-DCB6F1F83A34}" type="presParOf" srcId="{1DD2C97B-437E-45BB-8916-E93B6BE0F0FD}" destId="{3E21A4E0-A2E6-418D-8D50-C8180AC2C376}" srcOrd="0" destOrd="0" presId="urn:microsoft.com/office/officeart/2005/8/layout/hProcess11"/>
    <dgm:cxn modelId="{FEE15430-9EF1-4981-9688-EDE007A03C84}" type="presParOf" srcId="{1DD2C97B-437E-45BB-8916-E93B6BE0F0FD}" destId="{717224CC-F578-4BB0-986F-5CE33C199CB4}" srcOrd="1" destOrd="0" presId="urn:microsoft.com/office/officeart/2005/8/layout/hProcess11"/>
    <dgm:cxn modelId="{CB88147B-9788-4F1C-B8A4-19EB7C6A5195}" type="presParOf" srcId="{1DD2C97B-437E-45BB-8916-E93B6BE0F0FD}" destId="{F3AC0D62-4AAD-4FB5-B6B8-A8D712954A16}" srcOrd="2" destOrd="0" presId="urn:microsoft.com/office/officeart/2005/8/layout/hProcess11"/>
    <dgm:cxn modelId="{21210161-D757-4D2B-8AC3-678DFF662E7C}" type="presParOf" srcId="{EBF9CDD8-238A-40D5-B28E-E07A09BE2EA5}" destId="{843AAFD5-1BE2-40A3-92E3-04EE7590636F}" srcOrd="9" destOrd="0" presId="urn:microsoft.com/office/officeart/2005/8/layout/hProcess11"/>
    <dgm:cxn modelId="{4541C1A1-FF7E-4A0D-87B5-50BB6DB72DB8}" type="presParOf" srcId="{EBF9CDD8-238A-40D5-B28E-E07A09BE2EA5}" destId="{753ACEF8-5FE0-4DFB-A82B-C6B3E784F940}" srcOrd="10" destOrd="0" presId="urn:microsoft.com/office/officeart/2005/8/layout/hProcess11"/>
    <dgm:cxn modelId="{EA234B39-5583-46C7-BE47-4D183C8A09A7}" type="presParOf" srcId="{753ACEF8-5FE0-4DFB-A82B-C6B3E784F940}" destId="{9BBB354D-97F6-4CA5-A656-99F42325AEFA}" srcOrd="0" destOrd="0" presId="urn:microsoft.com/office/officeart/2005/8/layout/hProcess11"/>
    <dgm:cxn modelId="{89295BEA-3255-4EBC-BAA6-C9D9FA050FE0}" type="presParOf" srcId="{753ACEF8-5FE0-4DFB-A82B-C6B3E784F940}" destId="{7D63FDF7-F022-4B9B-817B-3A6AAF135D3C}" srcOrd="1" destOrd="0" presId="urn:microsoft.com/office/officeart/2005/8/layout/hProcess11"/>
    <dgm:cxn modelId="{B39DBD3F-4889-4FD0-BB7C-B9E703D6BE2E}" type="presParOf" srcId="{753ACEF8-5FE0-4DFB-A82B-C6B3E784F940}" destId="{56DC5B7B-84B7-4AD9-8AF1-77D524EE7AC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6986C5-1286-49C9-9311-2D62BE7D5653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0C637DF-1AC8-4ECA-8240-8647D481C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ts val="600"/>
      </a:spcAft>
      <a:defRPr sz="10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457200" algn="l" rtl="0" fontAlgn="base">
      <a:spcBef>
        <a:spcPct val="30000"/>
      </a:spcBef>
      <a:spcAft>
        <a:spcPts val="600"/>
      </a:spcAft>
      <a:defRPr sz="10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l" rtl="0" fontAlgn="base">
      <a:spcBef>
        <a:spcPct val="30000"/>
      </a:spcBef>
      <a:spcAft>
        <a:spcPts val="600"/>
      </a:spcAft>
      <a:defRPr sz="10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l" rtl="0" fontAlgn="base">
      <a:spcBef>
        <a:spcPct val="30000"/>
      </a:spcBef>
      <a:spcAft>
        <a:spcPts val="600"/>
      </a:spcAft>
      <a:defRPr sz="10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l" rtl="0" fontAlgn="base">
      <a:spcBef>
        <a:spcPct val="30000"/>
      </a:spcBef>
      <a:spcAft>
        <a:spcPts val="600"/>
      </a:spcAft>
      <a:defRPr sz="10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88E5E4-4982-47C7-91BA-4AAE430F877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D47AC0-81B8-459D-B8F9-6B140A62D14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E0B8EF-F047-4712-8B0A-7C8A88EC53A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09538"/>
            <a:ext cx="91440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/>
          <p:nvPr userDrawn="1"/>
        </p:nvSpPr>
        <p:spPr>
          <a:xfrm>
            <a:off x="4953000" y="925513"/>
            <a:ext cx="3886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Microsoft Dynamics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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Academic Alliance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288" y="6049963"/>
            <a:ext cx="2133601" cy="838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6281468" cy="2133600"/>
          </a:xfrm>
        </p:spPr>
        <p:txBody>
          <a:bodyPr anchor="t">
            <a:normAutofit/>
          </a:bodyPr>
          <a:lstStyle>
            <a:lvl1pPr>
              <a:defRPr sz="7000">
                <a:solidFill>
                  <a:srgbClr val="004881"/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490A22-9616-4177-B98E-737A0DD92F5E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524653-1218-41D6-A287-9E2353A47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37B62A-E63A-4814-8C22-00272BB02B4A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CD9DA7-5352-4FFF-B551-0CD5469C0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152400" y="6096000"/>
            <a:ext cx="3886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Microsoft Dynamics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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Academic Alliance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838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5000"/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6CA8E1-04FA-4BB6-88CB-1B6788C69FC0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74FF7E-9C8F-4639-803E-78959438E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838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F1CC66-EF0B-42A7-BDC1-BE8A919015F5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5BD952-6EBC-4B9A-BFA0-AB2F69614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838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5A0C5B-4203-440C-8BE9-D92DF865D147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3EA272C-811B-45A3-AA41-E59BB6A11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838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93A1CF-DE65-4427-B898-004F5FCA83CB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07A9CE8-02E3-4BFC-95C4-A06ED7AB1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965ECB-B9FD-4FD3-A0E8-F15860258843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46879B-60ED-4113-AF2E-15C2707DE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7403BC-2AF1-406B-B020-EF95189FA889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3E86BC-5613-4BBF-B9A7-A06A38F3F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81CACD-5ABB-4550-B584-84FDA7151C01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3390EEB-47CE-47FD-8C95-900539C3C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281578-A540-4596-BFE1-D3E94D6087DA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11FC83-E73E-4FD1-8627-815021394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03188"/>
            <a:ext cx="9144000" cy="675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7F7F7F"/>
          </a:solidFill>
          <a:latin typeface="Segoe UI Semi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Segoe UI Semibol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Segoe UI Semibol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Segoe UI Semibol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Segoe UI Semi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Segoe UI Semi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Segoe UI Semi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Segoe UI Semi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Segoe UI Semi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F7F7F"/>
          </a:solidFill>
          <a:latin typeface="Segoe UI Light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F7F7F"/>
          </a:solidFill>
          <a:latin typeface="Segoe UI Light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Segoe UI Light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F7F7F"/>
          </a:solidFill>
          <a:latin typeface="Segoe UI Light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F7F7F"/>
          </a:solidFill>
          <a:latin typeface="Segoe U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dynamics.microsoftelearning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305800" cy="1371600"/>
          </a:xfrm>
        </p:spPr>
        <p:txBody>
          <a:bodyPr/>
          <a:lstStyle/>
          <a:p>
            <a:pPr algn="ctr"/>
            <a:r>
              <a:rPr lang="en-US" sz="4800" smtClean="0"/>
              <a:t>Sure Step Case Study </a:t>
            </a:r>
            <a:br>
              <a:rPr lang="en-US" sz="4800" smtClean="0"/>
            </a:br>
            <a:r>
              <a:rPr lang="en-US" sz="4800" smtClean="0"/>
              <a:t>in the Classroom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57200" y="3505200"/>
            <a:ext cx="815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4881"/>
                </a:solidFill>
                <a:latin typeface="Segoe UI Light" pitchFamily="34" charset="0"/>
                <a:cs typeface="Segoe UI" pitchFamily="34" charset="0"/>
              </a:rPr>
              <a:t>2012 Edition</a:t>
            </a:r>
          </a:p>
          <a:p>
            <a:pPr algn="ctr"/>
            <a:r>
              <a:rPr lang="en-US" sz="3200">
                <a:solidFill>
                  <a:srgbClr val="004881"/>
                </a:solidFill>
                <a:latin typeface="Segoe UI Light" pitchFamily="34" charset="0"/>
                <a:cs typeface="Segoe UI" pitchFamily="34" charset="0"/>
              </a:rPr>
              <a:t>Mike Canniff</a:t>
            </a:r>
          </a:p>
          <a:p>
            <a:pPr algn="ctr"/>
            <a:r>
              <a:rPr lang="en-US" sz="3200">
                <a:solidFill>
                  <a:srgbClr val="004881"/>
                </a:solidFill>
                <a:latin typeface="Segoe UI Light" pitchFamily="34" charset="0"/>
                <a:cs typeface="Segoe UI" pitchFamily="34" charset="0"/>
              </a:rPr>
              <a:t>University of the Pacific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Trey Research Member Roles and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Engagement Manager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Lead requirements presentation and present the objective, scope, wrap up/conclusions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Complete costing worksheet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Project </a:t>
            </a:r>
            <a:r>
              <a:rPr lang="en-US" dirty="0" smtClean="0"/>
              <a:t>Manager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Present review process, activities, </a:t>
            </a:r>
            <a:r>
              <a:rPr lang="en-US" dirty="0" smtClean="0"/>
              <a:t>findings 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Create project plan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Coordinate team meetings for Trey research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Technical Consultant/Application Developer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Complete the Performance Review and findings document.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Help with flowcharts for Sales, Procurement, and Finance processes from </a:t>
            </a:r>
            <a:r>
              <a:rPr lang="en-US" dirty="0" smtClean="0"/>
              <a:t>narrative</a:t>
            </a:r>
            <a:endParaRPr lang="en-US" dirty="0"/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Application Consultant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Present critical issues, non-critical issues, next steps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Help engagement manager with costing worksheet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Create flowcharts for the Sales, Procurement, and Finance processes from </a:t>
            </a:r>
            <a:r>
              <a:rPr lang="en-US" dirty="0" smtClean="0"/>
              <a:t>narrative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Tailspin Toys Team Member Roles/Tasks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Alex </a:t>
            </a:r>
            <a:r>
              <a:rPr lang="en-US" dirty="0" smtClean="0"/>
              <a:t>Carter (CEO)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Lead Kick Off meeting and present the agenda, intro background, project overview, scope, facilities, conditions,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Coordinate the Tailspin team meetings, schedules, </a:t>
            </a:r>
            <a:r>
              <a:rPr lang="en-US" dirty="0" err="1"/>
              <a:t>etc</a:t>
            </a:r>
            <a:endParaRPr lang="en-US" dirty="0"/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Bobby King + Shawn Richardson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Present key deliverables, team structure, organization, roles, communication,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Create flowcharts for Sales and Purchasing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Loren Nash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Present out of scope slide, time line, methodology, project </a:t>
            </a:r>
            <a:r>
              <a:rPr lang="en-US" dirty="0" err="1"/>
              <a:t>mgmt</a:t>
            </a:r>
            <a:r>
              <a:rPr lang="en-US" dirty="0"/>
              <a:t>, sign off and approvals, next </a:t>
            </a:r>
            <a:r>
              <a:rPr lang="en-US" dirty="0" smtClean="0"/>
              <a:t>steps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Complete technical architecture </a:t>
            </a:r>
            <a:r>
              <a:rPr lang="en-US" dirty="0" smtClean="0"/>
              <a:t>spreadsheet</a:t>
            </a:r>
            <a:endParaRPr lang="en-US" dirty="0"/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/>
              <a:t>Kelsey Houston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Select Trey research team.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Create flowchart for finance process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 Project Schedule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32B7D4-8043-4DB9-9E86-27FF8E37A995}" type="slidenum">
              <a:rPr lang="en-US" sz="140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400">
              <a:latin typeface="Times New Roman" pitchFamily="18" charset="0"/>
              <a:cs typeface="Arial" charset="0"/>
            </a:endParaRP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914400" y="5410200"/>
            <a:ext cx="769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|-------------  March -----------------|-------------- April --------|</a:t>
            </a:r>
          </a:p>
        </p:txBody>
      </p:sp>
      <p:sp>
        <p:nvSpPr>
          <p:cNvPr id="27653" name="Rounded Rectangular Callout 6"/>
          <p:cNvSpPr>
            <a:spLocks noChangeArrowheads="1"/>
          </p:cNvSpPr>
          <p:nvPr/>
        </p:nvSpPr>
        <p:spPr bwMode="auto">
          <a:xfrm>
            <a:off x="4724400" y="2133600"/>
            <a:ext cx="1600200" cy="838200"/>
          </a:xfrm>
          <a:prstGeom prst="wedgeRoundRectCallout">
            <a:avLst>
              <a:gd name="adj1" fmla="val -46639"/>
              <a:gd name="adj2" fmla="val 148718"/>
              <a:gd name="adj3" fmla="val 16667"/>
            </a:avLst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Calibri" pitchFamily="34" charset="0"/>
              </a:rPr>
              <a:t>April 2 Class Session</a:t>
            </a:r>
          </a:p>
        </p:txBody>
      </p:sp>
      <p:sp>
        <p:nvSpPr>
          <p:cNvPr id="27654" name="Rounded Rectangular Callout 7"/>
          <p:cNvSpPr>
            <a:spLocks noChangeArrowheads="1"/>
          </p:cNvSpPr>
          <p:nvPr/>
        </p:nvSpPr>
        <p:spPr bwMode="auto">
          <a:xfrm>
            <a:off x="7010400" y="2103438"/>
            <a:ext cx="1600200" cy="838200"/>
          </a:xfrm>
          <a:prstGeom prst="wedgeRoundRectCallout">
            <a:avLst>
              <a:gd name="adj1" fmla="val -46639"/>
              <a:gd name="adj2" fmla="val 148718"/>
              <a:gd name="adj3" fmla="val 16667"/>
            </a:avLst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Calibri" pitchFamily="34" charset="0"/>
              </a:rPr>
              <a:t>April 25 Class Session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Student Next Steps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sz="2800" smtClean="0"/>
              <a:t>Read SureStep documents in order located in Sharepoint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800" smtClean="0"/>
              <a:t>Review training modules located on Microsoft Customer Source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800" smtClean="0"/>
              <a:t>Assign roles on Team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smtClean="0"/>
              <a:t>Each person has specific deliverables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smtClean="0"/>
              <a:t>Decide which activities you want to lead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800" smtClean="0"/>
              <a:t>Optional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smtClean="0"/>
              <a:t>Download and Install Sure Step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smtClean="0"/>
              <a:t>See Sakai </a:t>
            </a:r>
            <a:r>
              <a:rPr lang="en-US" sz="2400" smtClean="0">
                <a:sym typeface="Wingdings" pitchFamily="2" charset="2"/>
              </a:rPr>
              <a:t> Resources for installation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smtClean="0">
                <a:sym typeface="Wingdings" pitchFamily="2" charset="2"/>
              </a:rPr>
              <a:t>Review standard templates</a:t>
            </a:r>
            <a:endParaRPr lang="en-US" sz="240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92BC7-4011-4588-9FF0-37121F9E64AD}" type="slidenum">
              <a:rPr lang="en-US" sz="140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40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Sharepoint Site for Teams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2788"/>
            <a:ext cx="60769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5715000" y="1143000"/>
            <a:ext cx="3429000" cy="685800"/>
          </a:xfrm>
          <a:prstGeom prst="wedgeRoundRectCallout">
            <a:avLst>
              <a:gd name="adj1" fmla="val -65410"/>
              <a:gd name="adj2" fmla="val 863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Team Specific Sites with Security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381750" y="2224088"/>
            <a:ext cx="2679700" cy="685800"/>
          </a:xfrm>
          <a:prstGeom prst="wedgeRoundRectCallout">
            <a:avLst>
              <a:gd name="adj1" fmla="val -59143"/>
              <a:gd name="adj2" fmla="val 684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Exported </a:t>
            </a:r>
            <a:r>
              <a:rPr lang="en-US" dirty="0" err="1"/>
              <a:t>SureStep</a:t>
            </a:r>
            <a:r>
              <a:rPr lang="en-US" dirty="0"/>
              <a:t> Documentation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029200" y="4876800"/>
            <a:ext cx="3429000" cy="685800"/>
          </a:xfrm>
          <a:prstGeom prst="wedgeRoundRectCallout">
            <a:avLst>
              <a:gd name="adj1" fmla="val -63022"/>
              <a:gd name="adj2" fmla="val -1743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Documents Identified with Sequence Numbers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Improvement Still Needed!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Increase the Narrative of the case</a:t>
            </a:r>
          </a:p>
          <a:p>
            <a:pPr lvl="1"/>
            <a:r>
              <a:rPr lang="en-US" smtClean="0"/>
              <a:t>Provide more background of the team players and Tailspin issues</a:t>
            </a:r>
          </a:p>
          <a:p>
            <a:pPr lvl="1"/>
            <a:r>
              <a:rPr lang="en-US" smtClean="0"/>
              <a:t>Create an in class case discussion session</a:t>
            </a:r>
          </a:p>
          <a:p>
            <a:pPr lvl="1"/>
            <a:r>
              <a:rPr lang="en-US" smtClean="0"/>
              <a:t>Focus on “pain points”</a:t>
            </a:r>
          </a:p>
          <a:p>
            <a:r>
              <a:rPr lang="en-US" smtClean="0"/>
              <a:t>Need access to hosted SureStep application</a:t>
            </a:r>
          </a:p>
          <a:p>
            <a:pPr lvl="1"/>
            <a:r>
              <a:rPr lang="en-US" smtClean="0"/>
              <a:t>Allow for more hands on usage</a:t>
            </a:r>
          </a:p>
          <a:p>
            <a:pPr lvl="1"/>
            <a:r>
              <a:rPr lang="en-US" smtClean="0"/>
              <a:t>Simplify artifacts in the case even more</a:t>
            </a:r>
          </a:p>
          <a:p>
            <a:r>
              <a:rPr lang="en-US" smtClean="0"/>
              <a:t>Stretch Goal</a:t>
            </a:r>
          </a:p>
          <a:p>
            <a:pPr lvl="1"/>
            <a:r>
              <a:rPr lang="en-US" smtClean="0"/>
              <a:t>Expand to other implementation Phases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>
          <a:xfrm>
            <a:off x="1676400" y="2590800"/>
            <a:ext cx="5410200" cy="1143000"/>
          </a:xfrm>
        </p:spPr>
        <p:txBody>
          <a:bodyPr/>
          <a:lstStyle/>
          <a:p>
            <a:pPr algn="ctr"/>
            <a:r>
              <a:rPr lang="en-US" smtClean="0"/>
              <a:t>Panel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Topics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3622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Sure Step in the Classroom History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Existing Issues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AIS 2012 Changes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Room for Improvement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Panel Discussion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Search of a Case!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Longstanding Desire to Have a Standardized Case for MIS, AIS, and MBA curriculum</a:t>
            </a:r>
          </a:p>
          <a:p>
            <a:r>
              <a:rPr lang="en-US" smtClean="0"/>
              <a:t>2009-2010 = Case Competition Idea</a:t>
            </a:r>
          </a:p>
          <a:p>
            <a:pPr lvl="1"/>
            <a:r>
              <a:rPr lang="en-US" smtClean="0"/>
              <a:t>FitterSnacker Model</a:t>
            </a:r>
          </a:p>
          <a:p>
            <a:r>
              <a:rPr lang="en-US" smtClean="0"/>
              <a:t>2011 = Sure Step Pilot</a:t>
            </a:r>
          </a:p>
          <a:p>
            <a:r>
              <a:rPr lang="en-US" smtClean="0"/>
              <a:t>2012 = Case Refinement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2010-11 Sure Step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Initiated by Microsoft Sure Step Team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Modeled after Tailspin Toys and Trey Research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Participating Schools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dirty="0"/>
              <a:t>Augusta State University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dirty="0"/>
              <a:t>University of Indianapolis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dirty="0" smtClean="0"/>
              <a:t>University </a:t>
            </a:r>
            <a:r>
              <a:rPr lang="de-DE" dirty="0"/>
              <a:t>of the </a:t>
            </a:r>
            <a:r>
              <a:rPr lang="de-DE" dirty="0" smtClean="0"/>
              <a:t>Pacific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dirty="0" smtClean="0"/>
              <a:t>Western </a:t>
            </a:r>
            <a:r>
              <a:rPr lang="de-DE" dirty="0"/>
              <a:t>Michigan </a:t>
            </a:r>
            <a:r>
              <a:rPr lang="de-DE" dirty="0" smtClean="0"/>
              <a:t>University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de-DE" dirty="0" smtClean="0"/>
              <a:t>High “Touch“ Model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de-DE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Case Scenario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Students Installed Sure Step</a:t>
            </a:r>
          </a:p>
          <a:p>
            <a:pPr lvl="1"/>
            <a:r>
              <a:rPr lang="en-US" smtClean="0"/>
              <a:t>Imported the Tailspin Toys Documents</a:t>
            </a:r>
          </a:p>
          <a:p>
            <a:r>
              <a:rPr lang="en-US" smtClean="0"/>
              <a:t>Students Reviewed Microsoft Sure Step training material</a:t>
            </a:r>
          </a:p>
          <a:p>
            <a:r>
              <a:rPr lang="en-US" smtClean="0"/>
              <a:t>Group Assignments</a:t>
            </a:r>
          </a:p>
          <a:p>
            <a:pPr lvl="1"/>
            <a:r>
              <a:rPr lang="en-US" smtClean="0"/>
              <a:t>Trey Research</a:t>
            </a:r>
          </a:p>
          <a:p>
            <a:pPr lvl="1"/>
            <a:r>
              <a:rPr lang="en-US" smtClean="0"/>
              <a:t>Tailspin Toys</a:t>
            </a:r>
          </a:p>
          <a:p>
            <a:r>
              <a:rPr lang="en-US" smtClean="0"/>
              <a:t>Developed Presentations</a:t>
            </a:r>
          </a:p>
          <a:p>
            <a:pPr lvl="1"/>
            <a:r>
              <a:rPr lang="en-US" smtClean="0"/>
              <a:t>“Winning the Business”</a:t>
            </a:r>
          </a:p>
          <a:p>
            <a:pPr lvl="1"/>
            <a:r>
              <a:rPr lang="en-US" smtClean="0"/>
              <a:t>Project Implementations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Existing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ERP Implementation is Complex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Tough topic for undergraduates and non-MIS students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Most classes do not have time to devote to this topic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err="1" smtClean="0"/>
              <a:t>SureStep</a:t>
            </a:r>
            <a:r>
              <a:rPr lang="en-US" dirty="0" smtClean="0"/>
              <a:t> is Complex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Hundreds of templates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Multiple project implementation styles (Agile, SDLC,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Partner Orientation (not student)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Tailspin Case Overwhelming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Students given artifacts from fictional meetings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Open Ended deliverables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Supplemental case material not well organized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UOP AIS Class Overview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Student Makeup = 90%+ Accounting Seniors</a:t>
            </a:r>
          </a:p>
          <a:p>
            <a:r>
              <a:rPr lang="en-US" smtClean="0"/>
              <a:t>Business Process Focus</a:t>
            </a:r>
          </a:p>
          <a:p>
            <a:pPr lvl="1"/>
            <a:r>
              <a:rPr lang="en-US" smtClean="0"/>
              <a:t>Revenue, Expense, Capital Business Cycles</a:t>
            </a:r>
          </a:p>
          <a:p>
            <a:pPr lvl="1"/>
            <a:r>
              <a:rPr lang="en-US" smtClean="0"/>
              <a:t>Students Use Dynamics GP and run a company for 1 period</a:t>
            </a:r>
          </a:p>
          <a:p>
            <a:pPr lvl="1"/>
            <a:r>
              <a:rPr lang="en-US" smtClean="0"/>
              <a:t>Students maintain their own DB</a:t>
            </a:r>
          </a:p>
          <a:p>
            <a:r>
              <a:rPr lang="en-US" smtClean="0"/>
              <a:t>Sure Step Course Project = 16% of grade</a:t>
            </a:r>
          </a:p>
          <a:p>
            <a:r>
              <a:rPr lang="en-US" smtClean="0"/>
              <a:t>Two Class sessions devoted to ERP Implementations</a:t>
            </a:r>
          </a:p>
          <a:p>
            <a:r>
              <a:rPr lang="en-US" smtClean="0"/>
              <a:t>Microsoft Sure Step training provided (</a:t>
            </a:r>
            <a:r>
              <a:rPr lang="en-US" smtClean="0">
                <a:hlinkClick r:id="rId2" tooltip="http://dynamics.microsoftelearning.com/"/>
              </a:rPr>
              <a:t>http://dynamics.microsoftelearning.com</a:t>
            </a:r>
            <a:r>
              <a:rPr lang="en-US" smtClean="0"/>
              <a:t> 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 Implemented for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Updated story line to fit more of an educational case study (Harvard, Ivey)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Integrated more with ERP Implementation Topic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Removed the role play switch as part of original case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Updated case roles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Students will assume specific team member personas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Assigned specific tasks to each persona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Renamed personas to be gender neutral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Provided student time line for deliverables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err="1" smtClean="0"/>
              <a:t>Surestep</a:t>
            </a:r>
            <a:r>
              <a:rPr lang="en-US" dirty="0" smtClean="0"/>
              <a:t> Installation is Optional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Leverage </a:t>
            </a:r>
            <a:r>
              <a:rPr lang="en-US" dirty="0" err="1" smtClean="0"/>
              <a:t>Sharepoint</a:t>
            </a:r>
            <a:r>
              <a:rPr lang="en-US" dirty="0" smtClean="0"/>
              <a:t> for Documentation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AIS Project Introduction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772400" cy="4114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sz="2400" dirty="0" smtClean="0"/>
              <a:t>Trey Research – Microsoft Dynamics Partner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You will assume a project team role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Engagement Manager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Project Manager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Application Consultant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You are in charge of implementing a Microsoft Dynamics ERP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400" dirty="0" smtClean="0"/>
              <a:t>Tailspin Toys – Specializes in the worldwide distribution of children's toys.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As a member of the customer team, you will represent the needs of your company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Business Decision Maker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End User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IT Manager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B9B327-E60C-4767-9682-5F68F389FBE4}" type="slidenum">
              <a:rPr lang="en-US" sz="140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400">
              <a:latin typeface="Times New Roman" pitchFamily="18" charset="0"/>
              <a:cs typeface="Arial" charset="0"/>
            </a:endParaRPr>
          </a:p>
        </p:txBody>
      </p:sp>
      <p:pic>
        <p:nvPicPr>
          <p:cNvPr id="24580" name="Picture 4" descr="trey resear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11049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3" y="4876800"/>
            <a:ext cx="177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652</Words>
  <Application>Microsoft Office PowerPoint</Application>
  <PresentationFormat>On-screen Show (4:3)</PresentationFormat>
  <Paragraphs>134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Calibri</vt:lpstr>
      <vt:lpstr>Arial</vt:lpstr>
      <vt:lpstr>Segoe UI Semibold</vt:lpstr>
      <vt:lpstr>Segoe UI Light</vt:lpstr>
      <vt:lpstr>Segoe UI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Sure Step Case Study  in the Classroom</vt:lpstr>
      <vt:lpstr>Topics</vt:lpstr>
      <vt:lpstr>In Search of a Case!</vt:lpstr>
      <vt:lpstr>2010-11 Sure Step Pilot</vt:lpstr>
      <vt:lpstr>Typical Case Scenario</vt:lpstr>
      <vt:lpstr>Existing Issues</vt:lpstr>
      <vt:lpstr>UOP AIS Class Overview</vt:lpstr>
      <vt:lpstr>Changes Implemented for 2012</vt:lpstr>
      <vt:lpstr>AIS Project Introduction</vt:lpstr>
      <vt:lpstr>Trey Research Member Roles and Tasks</vt:lpstr>
      <vt:lpstr>Tailspin Toys Team Member Roles/Tasks</vt:lpstr>
      <vt:lpstr>Class Project Schedule</vt:lpstr>
      <vt:lpstr>Student Next Steps</vt:lpstr>
      <vt:lpstr>Sharepoint Site for Teams</vt:lpstr>
      <vt:lpstr>Improvement Still Needed!</vt:lpstr>
      <vt:lpstr>Panel Discussion</vt:lpstr>
    </vt:vector>
  </TitlesOfParts>
  <Company>McCann Erickson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ITGroup</dc:creator>
  <cp:lastModifiedBy>hlee1</cp:lastModifiedBy>
  <cp:revision>61</cp:revision>
  <cp:lastPrinted>2011-10-11T17:30:50Z</cp:lastPrinted>
  <dcterms:created xsi:type="dcterms:W3CDTF">2011-10-03T18:25:19Z</dcterms:created>
  <dcterms:modified xsi:type="dcterms:W3CDTF">2012-03-14T23:38:50Z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0x0101002281CE558165AC4DA480440EDB554D4E</vt:lpwstr>
  </property>
  <property fmtid="{D5CDD505-2E9C-101B-9397-08002B2CF9AE}" pid="3" name="TaxKeywordTaxHTField">
    <vt:lpwstr/>
  </property>
  <property fmtid="{D5CDD505-2E9C-101B-9397-08002B2CF9AE}" pid="4" name="TaxCatchAll">
    <vt:lpwstr/>
  </property>
</Properties>
</file>