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 id="2147483718" r:id="rId2"/>
  </p:sldMasterIdLst>
  <p:notesMasterIdLst>
    <p:notesMasterId r:id="rId31"/>
  </p:notesMasterIdLst>
  <p:handoutMasterIdLst>
    <p:handoutMasterId r:id="rId32"/>
  </p:handoutMasterIdLst>
  <p:sldIdLst>
    <p:sldId id="256" r:id="rId3"/>
    <p:sldId id="257" r:id="rId4"/>
    <p:sldId id="301" r:id="rId5"/>
    <p:sldId id="313" r:id="rId6"/>
    <p:sldId id="314" r:id="rId7"/>
    <p:sldId id="312" r:id="rId8"/>
    <p:sldId id="315" r:id="rId9"/>
    <p:sldId id="316" r:id="rId10"/>
    <p:sldId id="311" r:id="rId11"/>
    <p:sldId id="302" r:id="rId12"/>
    <p:sldId id="303" r:id="rId13"/>
    <p:sldId id="304" r:id="rId14"/>
    <p:sldId id="306" r:id="rId15"/>
    <p:sldId id="307" r:id="rId16"/>
    <p:sldId id="309" r:id="rId17"/>
    <p:sldId id="310" r:id="rId18"/>
    <p:sldId id="317" r:id="rId19"/>
    <p:sldId id="319" r:id="rId20"/>
    <p:sldId id="325" r:id="rId21"/>
    <p:sldId id="322" r:id="rId22"/>
    <p:sldId id="323" r:id="rId23"/>
    <p:sldId id="324" r:id="rId24"/>
    <p:sldId id="326" r:id="rId25"/>
    <p:sldId id="327" r:id="rId26"/>
    <p:sldId id="318" r:id="rId27"/>
    <p:sldId id="320" r:id="rId28"/>
    <p:sldId id="321" r:id="rId29"/>
    <p:sldId id="271" r:id="rId30"/>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a:srgbClr val="333333"/>
    <a:srgbClr val="292929"/>
    <a:srgbClr val="F8F57B"/>
    <a:srgbClr val="F6AE1E"/>
    <a:srgbClr val="FF0066"/>
    <a:srgbClr val="F3AF35"/>
    <a:srgbClr val="9C42E6"/>
    <a:srgbClr val="D1943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66" autoAdjust="0"/>
    <p:restoredTop sz="96105" autoAdjust="0"/>
  </p:normalViewPr>
  <p:slideViewPr>
    <p:cSldViewPr>
      <p:cViewPr varScale="1">
        <p:scale>
          <a:sx n="74" d="100"/>
          <a:sy n="74" d="100"/>
        </p:scale>
        <p:origin x="-1134" y="-102"/>
      </p:cViewPr>
      <p:guideLst>
        <p:guide orient="horz" pos="144"/>
        <p:guide orient="horz" pos="912"/>
        <p:guide orient="horz" pos="1484"/>
        <p:guide orient="horz" pos="1200"/>
        <p:guide orient="horz" pos="2736"/>
        <p:guide orient="horz" pos="4176"/>
        <p:guide pos="2880"/>
        <p:guide pos="240"/>
        <p:guide pos="460"/>
        <p:guide pos="5520"/>
        <p:guide pos="863"/>
        <p:guide pos="5299"/>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81" d="100"/>
          <a:sy n="81" d="100"/>
        </p:scale>
        <p:origin x="-3156"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Convergence 2010</a:t>
            </a: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pPr/>
              <a:t>4/10/2010</a:t>
            </a:fld>
            <a:endParaRPr lang="en-US" dirty="0"/>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pPr/>
              <a:t>‹#›</a:t>
            </a:fld>
            <a:endParaRPr lang="en-US" dirty="0"/>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mn-lt"/>
              </a:defRPr>
            </a:lvl1pPr>
          </a:lstStyle>
          <a:p>
            <a:r>
              <a:rPr lang="en-US" dirty="0" smtClean="0"/>
              <a:t>Convergence 2010</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mn-lt"/>
              </a:defRPr>
            </a:lvl1pPr>
          </a:lstStyle>
          <a:p>
            <a:fld id="{7C3FBCD4-166E-446F-AF18-7D4A0CF9AEF6}" type="datetimeFigureOut">
              <a:rPr lang="en-US" smtClean="0"/>
              <a:pPr/>
              <a:t>4/10/2010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mn-lt"/>
              </a:defRPr>
            </a:lvl1pPr>
          </a:lstStyle>
          <a:p>
            <a:r>
              <a:rPr lang="en-US" dirty="0" smtClean="0">
                <a:solidFill>
                  <a:srgbClr val="000000"/>
                </a:solidFill>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mn-lt"/>
              </a:defRPr>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hf/>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0"/>
          </p:nvPr>
        </p:nvSpPr>
        <p:spPr/>
        <p:txBody>
          <a:bodyPr/>
          <a:lstStyle/>
          <a:p>
            <a:fld id="{D32817EC-B5DC-4913-AF30-AC592DDD4AB3}" type="datetime1">
              <a:rPr lang="en-US" smtClean="0"/>
              <a:pPr/>
              <a:t>4/10/2010</a:t>
            </a:fld>
            <a:endParaRPr lang="en-US" dirty="0"/>
          </a:p>
        </p:txBody>
      </p:sp>
      <p:sp>
        <p:nvSpPr>
          <p:cNvPr id="9" name="Slide Number Placeholder 8"/>
          <p:cNvSpPr>
            <a:spLocks noGrp="1"/>
          </p:cNvSpPr>
          <p:nvPr>
            <p:ph type="sldNum" sz="quarter" idx="11"/>
          </p:nvPr>
        </p:nvSpPr>
        <p:spPr/>
        <p:txBody>
          <a:bodyPr/>
          <a:lstStyle/>
          <a:p>
            <a:fld id="{8B263312-38AA-4E1E-B2B5-0F8F122B24FE}" type="slidenum">
              <a:rPr lang="en-US" smtClean="0"/>
              <a:pPr/>
              <a:t>1</a:t>
            </a:fld>
            <a:endParaRPr lang="en-US" dirty="0"/>
          </a:p>
        </p:txBody>
      </p:sp>
      <p:sp>
        <p:nvSpPr>
          <p:cNvPr id="10" name="Footer Placeholder 9"/>
          <p:cNvSpPr>
            <a:spLocks noGrp="1"/>
          </p:cNvSpPr>
          <p:nvPr>
            <p:ph type="ftr" sz="quarter" idx="12"/>
          </p:nvPr>
        </p:nvSpPr>
        <p:spPr/>
        <p:txBody>
          <a:bodyPr/>
          <a:lstStyle/>
          <a:p>
            <a:r>
              <a:rPr lang="en-US" smtClean="0">
                <a:solidFill>
                  <a:srgbClr val="000000"/>
                </a:solidFill>
              </a:rPr>
              <a:t>© 2010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11" name="Header Placeholder 10"/>
          <p:cNvSpPr>
            <a:spLocks noGrp="1"/>
          </p:cNvSpPr>
          <p:nvPr>
            <p:ph type="hdr" sz="quarter" idx="13"/>
          </p:nvPr>
        </p:nvSpPr>
        <p:spPr/>
        <p:txBody>
          <a:bodyPr/>
          <a:lstStyle/>
          <a:p>
            <a:r>
              <a:rPr lang="en-US" smtClean="0"/>
              <a:t>Convergence 2010</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0"/>
          </p:nvPr>
        </p:nvSpPr>
        <p:spPr/>
        <p:txBody>
          <a:bodyPr/>
          <a:lstStyle/>
          <a:p>
            <a:fld id="{E610A589-B3BF-4A0B-B540-859C1B6ED99D}" type="datetime1">
              <a:rPr lang="en-US" smtClean="0"/>
              <a:pPr/>
              <a:t>4/10/2010</a:t>
            </a:fld>
            <a:endParaRPr lang="en-US" dirty="0"/>
          </a:p>
        </p:txBody>
      </p:sp>
      <p:sp>
        <p:nvSpPr>
          <p:cNvPr id="9" name="Slide Number Placeholder 8"/>
          <p:cNvSpPr>
            <a:spLocks noGrp="1"/>
          </p:cNvSpPr>
          <p:nvPr>
            <p:ph type="sldNum" sz="quarter" idx="11"/>
          </p:nvPr>
        </p:nvSpPr>
        <p:spPr/>
        <p:txBody>
          <a:bodyPr/>
          <a:lstStyle/>
          <a:p>
            <a:fld id="{8B263312-38AA-4E1E-B2B5-0F8F122B24FE}" type="slidenum">
              <a:rPr lang="en-US" smtClean="0"/>
              <a:pPr/>
              <a:t>2</a:t>
            </a:fld>
            <a:endParaRPr lang="en-US" dirty="0"/>
          </a:p>
        </p:txBody>
      </p:sp>
      <p:sp>
        <p:nvSpPr>
          <p:cNvPr id="10" name="Footer Placeholder 9"/>
          <p:cNvSpPr>
            <a:spLocks noGrp="1"/>
          </p:cNvSpPr>
          <p:nvPr>
            <p:ph type="ftr" sz="quarter" idx="12"/>
          </p:nvPr>
        </p:nvSpPr>
        <p:spPr/>
        <p:txBody>
          <a:bodyPr/>
          <a:lstStyle/>
          <a:p>
            <a:r>
              <a:rPr lang="en-US" smtClean="0">
                <a:solidFill>
                  <a:srgbClr val="000000"/>
                </a:solidFill>
              </a:rPr>
              <a:t>© 2010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11" name="Header Placeholder 10"/>
          <p:cNvSpPr>
            <a:spLocks noGrp="1"/>
          </p:cNvSpPr>
          <p:nvPr>
            <p:ph type="hdr" sz="quarter" idx="13"/>
          </p:nvPr>
        </p:nvSpPr>
        <p:spPr/>
        <p:txBody>
          <a:bodyPr/>
          <a:lstStyle/>
          <a:p>
            <a:r>
              <a:rPr lang="en-US" smtClean="0"/>
              <a:t>Convergence 2010</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AD0AA907-7DE3-46AB-BE48-7E7C1C241788}" type="slidenum">
              <a:rPr lang="en-US" smtClean="0">
                <a:latin typeface="Arial" pitchFamily="34" charset="0"/>
              </a:rPr>
              <a:pPr/>
              <a:t>11</a:t>
            </a:fld>
            <a:endParaRPr lang="en-US" smtClean="0">
              <a:latin typeface="Arial" pitchFamily="34" charset="0"/>
            </a:endParaRPr>
          </a:p>
        </p:txBody>
      </p:sp>
      <p:sp>
        <p:nvSpPr>
          <p:cNvPr id="49155" name="Rectangle 2"/>
          <p:cNvSpPr>
            <a:spLocks noGrp="1" noRot="1" noChangeAspect="1" noChangeArrowheads="1" noTextEdit="1"/>
          </p:cNvSpPr>
          <p:nvPr>
            <p:ph type="sldImg"/>
          </p:nvPr>
        </p:nvSpPr>
        <p:spPr>
          <a:xfrm>
            <a:off x="1152525" y="692150"/>
            <a:ext cx="4552950" cy="3414713"/>
          </a:xfrm>
          <a:ln w="12700" cap="flat">
            <a:solidFill>
              <a:schemeClr val="tx1"/>
            </a:solidFill>
          </a:ln>
        </p:spPr>
      </p:sp>
      <p:sp>
        <p:nvSpPr>
          <p:cNvPr id="49156" name="Rectangle 3"/>
          <p:cNvSpPr>
            <a:spLocks noGrp="1" noChangeArrowheads="1"/>
          </p:cNvSpPr>
          <p:nvPr>
            <p:ph type="body" idx="1"/>
          </p:nvPr>
        </p:nvSpPr>
        <p:spPr>
          <a:xfrm>
            <a:off x="914400" y="4171950"/>
            <a:ext cx="5029200" cy="4113213"/>
          </a:xfrm>
          <a:noFill/>
          <a:ln/>
        </p:spPr>
        <p:txBody>
          <a:bodyPr lIns="92045" tIns="45242" rIns="92045" bIns="45242"/>
          <a:lstStyle/>
          <a:p>
            <a:pPr defTabSz="966788" eaLnBrk="1" hangingPunct="1">
              <a:lnSpc>
                <a:spcPct val="90000"/>
              </a:lnSpc>
            </a:pPr>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15CEC285-F97F-45FC-894A-130E765BB41C}" type="slidenum">
              <a:rPr lang="en-US" smtClean="0">
                <a:latin typeface="Arial" pitchFamily="34" charset="0"/>
              </a:rPr>
              <a:pPr/>
              <a:t>12</a:t>
            </a:fld>
            <a:endParaRPr lang="en-US" smtClean="0">
              <a:latin typeface="Arial" pitchFamily="34" charset="0"/>
            </a:endParaRPr>
          </a:p>
        </p:txBody>
      </p:sp>
      <p:sp>
        <p:nvSpPr>
          <p:cNvPr id="52227" name="Rectangle 2"/>
          <p:cNvSpPr>
            <a:spLocks noGrp="1" noRot="1" noChangeAspect="1" noChangeArrowheads="1" noTextEdit="1"/>
          </p:cNvSpPr>
          <p:nvPr>
            <p:ph type="sldImg"/>
          </p:nvPr>
        </p:nvSpPr>
        <p:spPr>
          <a:xfrm>
            <a:off x="1144588" y="687388"/>
            <a:ext cx="4570412" cy="3427412"/>
          </a:xfrm>
          <a:ln/>
        </p:spPr>
      </p:sp>
      <p:sp>
        <p:nvSpPr>
          <p:cNvPr id="52228" name="Rectangle 3"/>
          <p:cNvSpPr>
            <a:spLocks noGrp="1" noChangeArrowheads="1"/>
          </p:cNvSpPr>
          <p:nvPr>
            <p:ph type="body" idx="1"/>
          </p:nvPr>
        </p:nvSpPr>
        <p:spPr>
          <a:xfrm>
            <a:off x="455613" y="4327525"/>
            <a:ext cx="5870575" cy="3735388"/>
          </a:xfrm>
          <a:noFill/>
          <a:ln/>
        </p:spPr>
        <p:txBody>
          <a:bodyPr lIns="89703" tIns="44851" rIns="89703" bIns="44851"/>
          <a:lstStyle/>
          <a:p>
            <a:pPr eaLnBrk="1" hangingPunct="1"/>
            <a:r>
              <a:rPr lang="en-US" smtClean="0">
                <a:latin typeface="Arial" pitchFamily="34" charset="0"/>
              </a:rPr>
              <a:t>Recruit workforce is a module within the HR application that customers get when they license HR.  This module supports all applicant tracking functionality and is heavily integrated with the rest of the solutions identified on this slide.</a:t>
            </a:r>
          </a:p>
          <a:p>
            <a:pPr eaLnBrk="1" hangingPunct="1"/>
            <a:endParaRPr lang="en-US" smtClean="0">
              <a:latin typeface="Arial" pitchFamily="34" charset="0"/>
            </a:endParaRPr>
          </a:p>
          <a:p>
            <a:pPr eaLnBrk="1" hangingPunct="1"/>
            <a:r>
              <a:rPr lang="en-US" smtClean="0">
                <a:latin typeface="Arial" pitchFamily="34" charset="0"/>
              </a:rPr>
              <a:t>The resume Processing product, supports organizations processing resumes from paper, faxes and email.</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A32BC4F7-D13E-4288-A314-D47E04A7F824}" type="slidenum">
              <a:rPr lang="en-US" smtClean="0">
                <a:latin typeface="Arial" pitchFamily="34" charset="0"/>
              </a:rPr>
              <a:pPr/>
              <a:t>13</a:t>
            </a:fld>
            <a:endParaRPr lang="en-US" smtClean="0">
              <a:latin typeface="Arial" pitchFamily="34"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a:lnSpc>
                <a:spcPct val="75000"/>
              </a:lnSpc>
              <a:spcBef>
                <a:spcPct val="35000"/>
              </a:spcBef>
              <a:spcAft>
                <a:spcPct val="25000"/>
              </a:spcAft>
              <a:buClr>
                <a:srgbClr val="FFA60E"/>
              </a:buClr>
              <a:buFontTx/>
              <a:buChar char="•"/>
            </a:pPr>
            <a:r>
              <a:rPr lang="en-US" smtClean="0">
                <a:latin typeface="Arial" pitchFamily="34" charset="0"/>
              </a:rPr>
              <a:t>Task reporting &amp; project costing</a:t>
            </a:r>
          </a:p>
          <a:p>
            <a:pPr eaLnBrk="1" hangingPunct="1">
              <a:lnSpc>
                <a:spcPct val="75000"/>
              </a:lnSpc>
              <a:spcBef>
                <a:spcPct val="35000"/>
              </a:spcBef>
              <a:spcAft>
                <a:spcPct val="25000"/>
              </a:spcAft>
              <a:buClr>
                <a:srgbClr val="FFA60E"/>
              </a:buClr>
              <a:buFontTx/>
              <a:buChar char="•"/>
            </a:pPr>
            <a:r>
              <a:rPr lang="en-US" smtClean="0">
                <a:latin typeface="Arial" pitchFamily="34" charset="0"/>
              </a:rPr>
              <a:t>Wide range of time collection options</a:t>
            </a:r>
          </a:p>
          <a:p>
            <a:pPr eaLnBrk="1" hangingPunct="1">
              <a:lnSpc>
                <a:spcPct val="75000"/>
              </a:lnSpc>
              <a:spcBef>
                <a:spcPct val="35000"/>
              </a:spcBef>
              <a:spcAft>
                <a:spcPct val="25000"/>
              </a:spcAft>
              <a:buClr>
                <a:srgbClr val="FFA60E"/>
              </a:buClr>
              <a:buFontTx/>
              <a:buChar char="•"/>
            </a:pPr>
            <a:r>
              <a:rPr lang="en-US" smtClean="0">
                <a:latin typeface="Arial" pitchFamily="34" charset="0"/>
              </a:rPr>
              <a:t>Central repository for all the time related data</a:t>
            </a:r>
          </a:p>
          <a:p>
            <a:pPr eaLnBrk="1" hangingPunct="1">
              <a:lnSpc>
                <a:spcPct val="75000"/>
              </a:lnSpc>
              <a:spcBef>
                <a:spcPct val="35000"/>
              </a:spcBef>
              <a:spcAft>
                <a:spcPct val="25000"/>
              </a:spcAft>
              <a:buClr>
                <a:srgbClr val="FFA60E"/>
              </a:buClr>
              <a:buFontTx/>
              <a:buChar char="•"/>
            </a:pPr>
            <a:r>
              <a:rPr lang="en-US" smtClean="0">
                <a:latin typeface="Arial" pitchFamily="34" charset="0"/>
              </a:rPr>
              <a:t>Roles based user experience</a:t>
            </a:r>
          </a:p>
          <a:p>
            <a:pPr eaLnBrk="1" hangingPunct="1">
              <a:lnSpc>
                <a:spcPct val="75000"/>
              </a:lnSpc>
              <a:spcBef>
                <a:spcPct val="35000"/>
              </a:spcBef>
              <a:spcAft>
                <a:spcPct val="25000"/>
              </a:spcAft>
              <a:buClr>
                <a:srgbClr val="FFA60E"/>
              </a:buClr>
              <a:buFontTx/>
              <a:buChar char="•"/>
            </a:pPr>
            <a:r>
              <a:rPr lang="en-US" smtClean="0">
                <a:latin typeface="Arial" pitchFamily="34" charset="0"/>
              </a:rPr>
              <a:t>One repository of true data available across the enterprise</a:t>
            </a:r>
          </a:p>
          <a:p>
            <a:pPr eaLnBrk="1" hangingPunct="1"/>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6E589516-DB21-4753-93C1-6B095D2B9E22}" type="slidenum">
              <a:rPr lang="en-US" smtClean="0">
                <a:latin typeface="Arial" pitchFamily="34" charset="0"/>
              </a:rPr>
              <a:pPr/>
              <a:t>16</a:t>
            </a:fld>
            <a:endParaRPr lang="en-US" smtClean="0">
              <a:latin typeface="Arial" pitchFamily="34"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lvl="1" eaLnBrk="1" hangingPunct="1"/>
            <a:r>
              <a:rPr lang="en-US" smtClean="0">
                <a:latin typeface="Arial" pitchFamily="34" charset="0"/>
              </a:rPr>
              <a:t>Ghost employees (employees who don’t exist but are issued paychecks)</a:t>
            </a:r>
          </a:p>
          <a:p>
            <a:pPr lvl="1" eaLnBrk="1" hangingPunct="1"/>
            <a:r>
              <a:rPr lang="en-US" smtClean="0">
                <a:latin typeface="Arial" pitchFamily="34" charset="0"/>
              </a:rPr>
              <a:t>Falsified hours (employees who overstate hours worked)</a:t>
            </a:r>
          </a:p>
          <a:p>
            <a:pPr lvl="1" eaLnBrk="1" hangingPunct="1"/>
            <a:r>
              <a:rPr lang="en-US" smtClean="0">
                <a:latin typeface="Arial" pitchFamily="34" charset="0"/>
              </a:rPr>
              <a:t>Commission schemes (collecting commissions on false sales or using false commission rate)</a:t>
            </a:r>
          </a:p>
          <a:p>
            <a:pPr lvl="1" eaLnBrk="1" hangingPunct="1"/>
            <a:r>
              <a:rPr lang="en-US" smtClean="0">
                <a:latin typeface="Arial" pitchFamily="34" charset="0"/>
              </a:rPr>
              <a:t>Worker’s comp schemes (faking injury to receive compensation)</a:t>
            </a:r>
          </a:p>
          <a:p>
            <a:pPr eaLnBrk="1" hangingPunct="1"/>
            <a:r>
              <a:rPr lang="en-US" smtClean="0">
                <a:latin typeface="Arial" pitchFamily="34" charset="0"/>
              </a:rPr>
              <a:t>Reimbursement for employee business expenses often clear the payroll system </a:t>
            </a:r>
          </a:p>
          <a:p>
            <a:pPr lvl="1" eaLnBrk="1" hangingPunct="1"/>
            <a:r>
              <a:rPr lang="en-US" smtClean="0">
                <a:latin typeface="Arial" pitchFamily="34" charset="0"/>
              </a:rPr>
              <a:t>Claiming personal expenses as business related</a:t>
            </a:r>
          </a:p>
          <a:p>
            <a:pPr lvl="1" eaLnBrk="1" hangingPunct="1"/>
            <a:r>
              <a:rPr lang="en-US" smtClean="0">
                <a:latin typeface="Arial" pitchFamily="34" charset="0"/>
              </a:rPr>
              <a:t>Altering receipts to increase expenses</a:t>
            </a:r>
          </a:p>
          <a:p>
            <a:pPr lvl="1" eaLnBrk="1" hangingPunct="1"/>
            <a:r>
              <a:rPr lang="en-US" smtClean="0">
                <a:latin typeface="Arial" pitchFamily="34" charset="0"/>
              </a:rPr>
              <a:t>Submitting false receipts</a:t>
            </a:r>
          </a:p>
          <a:p>
            <a:pPr lvl="1" eaLnBrk="1" hangingPunct="1"/>
            <a:r>
              <a:rPr lang="en-US" smtClean="0">
                <a:latin typeface="Arial" pitchFamily="34" charset="0"/>
              </a:rPr>
              <a:t>Submitting same expense multiple times</a:t>
            </a:r>
          </a:p>
          <a:p>
            <a:pPr lvl="1"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8" name="Date Placeholder 7"/>
          <p:cNvSpPr>
            <a:spLocks noGrp="1"/>
          </p:cNvSpPr>
          <p:nvPr>
            <p:ph type="dt" idx="10"/>
          </p:nvPr>
        </p:nvSpPr>
        <p:spPr/>
        <p:txBody>
          <a:bodyPr/>
          <a:lstStyle/>
          <a:p>
            <a:fld id="{6AF24D75-58DF-41D2-9F4A-86C055CE05ED}" type="datetime1">
              <a:rPr lang="en-US" smtClean="0"/>
              <a:pPr/>
              <a:t>4/10/2010</a:t>
            </a:fld>
            <a:endParaRPr lang="en-US" dirty="0"/>
          </a:p>
        </p:txBody>
      </p:sp>
      <p:sp>
        <p:nvSpPr>
          <p:cNvPr id="9" name="Slide Number Placeholder 8"/>
          <p:cNvSpPr>
            <a:spLocks noGrp="1"/>
          </p:cNvSpPr>
          <p:nvPr>
            <p:ph type="sldNum" sz="quarter" idx="11"/>
          </p:nvPr>
        </p:nvSpPr>
        <p:spPr/>
        <p:txBody>
          <a:bodyPr/>
          <a:lstStyle/>
          <a:p>
            <a:fld id="{8B263312-38AA-4E1E-B2B5-0F8F122B24FE}" type="slidenum">
              <a:rPr lang="en-US" smtClean="0"/>
              <a:pPr/>
              <a:t>28</a:t>
            </a:fld>
            <a:endParaRPr lang="en-US" dirty="0"/>
          </a:p>
        </p:txBody>
      </p:sp>
      <p:sp>
        <p:nvSpPr>
          <p:cNvPr id="10" name="Footer Placeholder 9"/>
          <p:cNvSpPr>
            <a:spLocks noGrp="1"/>
          </p:cNvSpPr>
          <p:nvPr>
            <p:ph type="ftr" sz="quarter" idx="12"/>
          </p:nvPr>
        </p:nvSpPr>
        <p:spPr/>
        <p:txBody>
          <a:bodyPr/>
          <a:lstStyle/>
          <a:p>
            <a:r>
              <a:rPr lang="en-US" smtClean="0">
                <a:solidFill>
                  <a:srgbClr val="000000"/>
                </a:solidFill>
              </a:rPr>
              <a:t>© 2010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11" name="Header Placeholder 10"/>
          <p:cNvSpPr>
            <a:spLocks noGrp="1"/>
          </p:cNvSpPr>
          <p:nvPr>
            <p:ph type="hdr" sz="quarter" idx="13"/>
          </p:nvPr>
        </p:nvSpPr>
        <p:spPr/>
        <p:txBody>
          <a:bodyPr/>
          <a:lstStyle/>
          <a:p>
            <a:r>
              <a:rPr lang="en-US" smtClean="0"/>
              <a:t>Convergence 2010</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4478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4"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4"/>
          <p:cNvSpPr>
            <a:spLocks noGrp="1"/>
          </p:cNvSpPr>
          <p:nvPr>
            <p:ph type="body" sz="quarter" idx="10" hasCustomPrompt="1"/>
          </p:nvPr>
        </p:nvSpPr>
        <p:spPr>
          <a:xfrm>
            <a:off x="381000" y="228600"/>
            <a:ext cx="4698787" cy="249299"/>
          </a:xfrm>
        </p:spPr>
        <p:txBody>
          <a:bodyPr wrap="none"/>
          <a:lstStyle>
            <a:lvl1pPr marL="0" indent="0">
              <a:buNone/>
              <a:defRPr sz="1800" baseline="0"/>
            </a:lvl1pPr>
          </a:lstStyle>
          <a:p>
            <a:pPr lvl="0"/>
            <a:r>
              <a:rPr lang="en-US" dirty="0" smtClean="0"/>
              <a:t>Concurrent Session Code: [Session Code Here]</a:t>
            </a:r>
            <a:endParaRPr lang="en-US" dirty="0"/>
          </a:p>
        </p:txBody>
      </p:sp>
      <p:pic>
        <p:nvPicPr>
          <p:cNvPr id="6" name="Picture 2" descr="\\server3\restrict\ftp_root\Clients\White_Whale\7-20549_Convergence_04-25\Template\Working\TemplateArt\Logos_and_Bullets\CONV10_TTT_color-hires.png"/>
          <p:cNvPicPr>
            <a:picLocks noChangeAspect="1" noChangeArrowheads="1"/>
          </p:cNvPicPr>
          <p:nvPr userDrawn="1"/>
        </p:nvPicPr>
        <p:blipFill>
          <a:blip r:embed="rId3"/>
          <a:stretch>
            <a:fillRect/>
          </a:stretch>
        </p:blipFill>
        <p:spPr bwMode="black">
          <a:xfrm>
            <a:off x="6103141" y="6180198"/>
            <a:ext cx="2652718" cy="449201"/>
          </a:xfrm>
          <a:prstGeom prst="rect">
            <a:avLst/>
          </a:prstGeom>
          <a:noFill/>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0">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0" y="228600"/>
            <a:ext cx="4191001" cy="1523494"/>
          </a:xfrm>
        </p:spPr>
        <p:txBody>
          <a:bodyPr anchor="t" anchorCtr="0">
            <a:noAutofit/>
          </a:bodyPr>
          <a:lstStyle>
            <a:lvl1pPr>
              <a:lnSpc>
                <a:spcPct val="90000"/>
              </a:lnSpc>
              <a:defRPr sz="48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0" y="3026664"/>
            <a:ext cx="4191000" cy="461665"/>
          </a:xfrm>
        </p:spPr>
        <p:txBody>
          <a:bodyPr>
            <a:noAutofit/>
          </a:bodyPr>
          <a:lstStyle>
            <a:lvl1pPr marL="0" indent="0" algn="l">
              <a:lnSpc>
                <a:spcPct val="90000"/>
              </a:lnSpc>
              <a:spcBef>
                <a:spcPts val="0"/>
              </a:spcBef>
              <a:buNone/>
              <a:defRPr>
                <a:gradFill>
                  <a:gsLst>
                    <a:gs pos="0">
                      <a:schemeClr val="bg1"/>
                    </a:gs>
                    <a:gs pos="86000">
                      <a:schemeClr val="bg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4572000" y="4873752"/>
            <a:ext cx="4191000" cy="664797"/>
          </a:xfrm>
        </p:spPr>
        <p:txBody>
          <a:bodyPr vert="horz" wrap="square" lIns="0" tIns="0" rIns="0" bIns="0" rtlCol="0" anchor="t" anchorCtr="0">
            <a:sp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20000"/>
              </a:spcBef>
              <a:buSzPct val="90000"/>
              <a:buFont typeface="Arial" pitchFamily="34" charset="0"/>
              <a:buNone/>
              <a:defRPr kumimoji="0" lang="en-US" sz="4800" b="1" i="0" u="none" strike="noStrike" kern="1200" cap="all" spc="-200" normalizeH="0" baseline="0" noProof="0" dirty="0" smtClean="0">
                <a:ln w="11430"/>
                <a:gradFill>
                  <a:gsLst>
                    <a:gs pos="0">
                      <a:schemeClr val="tx1">
                        <a:alpha val="75000"/>
                      </a:schemeClr>
                    </a:gs>
                    <a:gs pos="100000">
                      <a:schemeClr val="tx1">
                        <a:alpha val="75000"/>
                      </a:schemeClr>
                    </a:gs>
                  </a:gsLst>
                  <a:lin ang="5400000" scaled="0"/>
                </a:gradFill>
                <a:effectLst/>
                <a:uLnTx/>
                <a:uFillTx/>
                <a:latin typeface="+mj-lt"/>
                <a:ea typeface="+mn-ea"/>
                <a:cs typeface="+mn-cs"/>
              </a:defRPr>
            </a:lvl1pPr>
          </a:lstStyle>
          <a:p>
            <a:pPr lvl="0"/>
            <a:r>
              <a:rPr lang="en-US" dirty="0" smtClean="0"/>
              <a:t>click to…</a:t>
            </a:r>
          </a:p>
        </p:txBody>
      </p:sp>
      <p:pic>
        <p:nvPicPr>
          <p:cNvPr id="1026" name="Picture 2" descr="\\server3\restrict\ftp_root\Clients\White_Whale\7-20549_Convergence_04-25\Template\Working\TemplateArt\Logos_and_Bullets\CONV10_TTT_color-hires.png"/>
          <p:cNvPicPr>
            <a:picLocks noChangeAspect="1" noChangeArrowheads="1"/>
          </p:cNvPicPr>
          <p:nvPr userDrawn="1"/>
        </p:nvPicPr>
        <p:blipFill>
          <a:blip r:embed="rId3"/>
          <a:stretch>
            <a:fillRect/>
          </a:stretch>
        </p:blipFill>
        <p:spPr bwMode="auto">
          <a:xfrm>
            <a:off x="6103141" y="6180198"/>
            <a:ext cx="2652718" cy="449202"/>
          </a:xfrm>
          <a:prstGeom prst="rect">
            <a:avLst/>
          </a:prstGeom>
          <a:noFill/>
        </p:spPr>
      </p:pic>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66385"/>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1000" y="1447799"/>
            <a:ext cx="8382000"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47799"/>
            <a:ext cx="8382000"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47799"/>
            <a:ext cx="4114800" cy="2093567"/>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47799"/>
            <a:ext cx="4114800" cy="2093567"/>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47800"/>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272656"/>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47800"/>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272656"/>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28600"/>
            <a:ext cx="8382000" cy="666385"/>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47800"/>
            <a:ext cx="8382000"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20"/>
          <p:cNvPicPr>
            <a:picLocks noChangeAspect="1" noChangeArrowheads="1"/>
          </p:cNvPicPr>
          <p:nvPr userDrawn="1"/>
        </p:nvPicPr>
        <p:blipFill>
          <a:blip r:embed="rId14"/>
          <a:srcRect/>
          <a:stretch>
            <a:fillRect/>
          </a:stretch>
        </p:blipFill>
        <p:spPr bwMode="auto">
          <a:xfrm>
            <a:off x="0" y="6019184"/>
            <a:ext cx="2133600" cy="838815"/>
          </a:xfrm>
          <a:prstGeom prst="rect">
            <a:avLst/>
          </a:prstGeom>
          <a:noFill/>
          <a:ln w="12700">
            <a:noFill/>
            <a:miter lim="800000"/>
            <a:headEnd type="none" w="sm" len="sm"/>
            <a:tailEnd type="none" w="sm" len="sm"/>
          </a:ln>
        </p:spPr>
      </p:pic>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15"/>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15"/>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15"/>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5"/>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5"/>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Lst>
  <p:transition>
    <p:fade/>
  </p:transition>
  <p:txStyles>
    <p:titleStyle>
      <a:lvl1pPr algn="l" defTabSz="914363" rtl="0" eaLnBrk="1" latinLnBrk="0" hangingPunct="1">
        <a:lnSpc>
          <a:spcPct val="90000"/>
        </a:lnSpc>
        <a:spcBef>
          <a:spcPct val="0"/>
        </a:spcBef>
        <a:buNone/>
        <a:defRPr lang="en-US" sz="4800" b="0" kern="1200" cap="none" spc="-150" dirty="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www.unitedmedia.com/comics/dilbert/archive/images/dilbert2040699050927.gif"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4294967295"/>
          </p:nvPr>
        </p:nvSpPr>
        <p:spPr>
          <a:xfrm>
            <a:off x="6553200" y="6245225"/>
            <a:ext cx="2133600" cy="476250"/>
          </a:xfrm>
          <a:prstGeom prst="rect">
            <a:avLst/>
          </a:prstGeom>
          <a:noFill/>
        </p:spPr>
        <p:txBody>
          <a:bodyPr/>
          <a:lstStyle/>
          <a:p>
            <a:fld id="{E74211CA-33DC-486E-937C-AFFE4FE7EFB1}" type="slidenum">
              <a:rPr lang="en-US" smtClean="0">
                <a:latin typeface="Arial" pitchFamily="34" charset="0"/>
              </a:rPr>
              <a:pPr/>
              <a:t>10</a:t>
            </a:fld>
            <a:endParaRPr lang="en-US" smtClean="0">
              <a:latin typeface="Arial" pitchFamily="34" charset="0"/>
            </a:endParaRPr>
          </a:p>
        </p:txBody>
      </p:sp>
      <p:sp>
        <p:nvSpPr>
          <p:cNvPr id="6147" name="Rectangle 2"/>
          <p:cNvSpPr>
            <a:spLocks noGrp="1" noChangeArrowheads="1"/>
          </p:cNvSpPr>
          <p:nvPr>
            <p:ph type="title"/>
          </p:nvPr>
        </p:nvSpPr>
        <p:spPr/>
        <p:txBody>
          <a:bodyPr/>
          <a:lstStyle/>
          <a:p>
            <a:pPr eaLnBrk="1" hangingPunct="1"/>
            <a:r>
              <a:rPr lang="en-US" smtClean="0"/>
              <a:t>Human Capital Management</a:t>
            </a:r>
          </a:p>
        </p:txBody>
      </p:sp>
      <p:sp>
        <p:nvSpPr>
          <p:cNvPr id="50179" name="Rectangle 3"/>
          <p:cNvSpPr>
            <a:spLocks noGrp="1" noChangeArrowheads="1"/>
          </p:cNvSpPr>
          <p:nvPr>
            <p:ph type="body" idx="1"/>
          </p:nvPr>
        </p:nvSpPr>
        <p:spPr>
          <a:xfrm>
            <a:off x="457200" y="1600200"/>
            <a:ext cx="8229600" cy="5257800"/>
          </a:xfrm>
        </p:spPr>
        <p:txBody>
          <a:bodyPr/>
          <a:lstStyle/>
          <a:p>
            <a:pPr eaLnBrk="1" hangingPunct="1">
              <a:lnSpc>
                <a:spcPct val="80000"/>
              </a:lnSpc>
            </a:pPr>
            <a:r>
              <a:rPr lang="en-US" sz="2400" smtClean="0"/>
              <a:t>Definition</a:t>
            </a:r>
          </a:p>
          <a:p>
            <a:pPr lvl="1" eaLnBrk="1" hangingPunct="1">
              <a:lnSpc>
                <a:spcPct val="80000"/>
              </a:lnSpc>
            </a:pPr>
            <a:r>
              <a:rPr lang="en-US" sz="2000" smtClean="0"/>
              <a:t>Hiring, developing, assigning, and retaining employees</a:t>
            </a:r>
          </a:p>
          <a:p>
            <a:pPr eaLnBrk="1" hangingPunct="1">
              <a:lnSpc>
                <a:spcPct val="80000"/>
              </a:lnSpc>
            </a:pPr>
            <a:r>
              <a:rPr lang="en-US" sz="2400" smtClean="0"/>
              <a:t>Why do Accountants Care?</a:t>
            </a:r>
          </a:p>
          <a:p>
            <a:pPr lvl="1" eaLnBrk="1" hangingPunct="1">
              <a:lnSpc>
                <a:spcPct val="80000"/>
              </a:lnSpc>
            </a:pPr>
            <a:r>
              <a:rPr lang="en-US" sz="2000" smtClean="0"/>
              <a:t>Estimates value of human capital &gt; $500,000 per person</a:t>
            </a:r>
          </a:p>
          <a:p>
            <a:pPr lvl="1" eaLnBrk="1" hangingPunct="1">
              <a:lnSpc>
                <a:spcPct val="80000"/>
              </a:lnSpc>
            </a:pPr>
            <a:r>
              <a:rPr lang="en-US" sz="2000" smtClean="0"/>
              <a:t>Average cost of replacement is 1.5 times the employee’s salary.</a:t>
            </a:r>
          </a:p>
          <a:p>
            <a:pPr lvl="1" eaLnBrk="1" hangingPunct="1">
              <a:lnSpc>
                <a:spcPct val="80000"/>
              </a:lnSpc>
            </a:pPr>
            <a:r>
              <a:rPr lang="en-US" sz="2000" smtClean="0"/>
              <a:t>Company costs represent 43% of operating expense</a:t>
            </a:r>
          </a:p>
          <a:p>
            <a:pPr lvl="1" eaLnBrk="1" hangingPunct="1">
              <a:lnSpc>
                <a:spcPct val="80000"/>
              </a:lnSpc>
            </a:pPr>
            <a:r>
              <a:rPr lang="en-US" sz="2000" smtClean="0"/>
              <a:t>Employee Value = job-related knowledge, skills, and motivation</a:t>
            </a:r>
          </a:p>
          <a:p>
            <a:pPr lvl="1" eaLnBrk="1" hangingPunct="1">
              <a:lnSpc>
                <a:spcPct val="80000"/>
              </a:lnSpc>
            </a:pPr>
            <a:r>
              <a:rPr lang="en-US" sz="2000" smtClean="0"/>
              <a:t>Much of HRM is NOT captured by GAAP – Accounts need to recognize implicit value</a:t>
            </a:r>
          </a:p>
          <a:p>
            <a:pPr eaLnBrk="1" hangingPunct="1">
              <a:lnSpc>
                <a:spcPct val="80000"/>
              </a:lnSpc>
            </a:pPr>
            <a:r>
              <a:rPr lang="en-US" sz="2400" smtClean="0"/>
              <a:t>Trends</a:t>
            </a:r>
          </a:p>
          <a:p>
            <a:pPr lvl="1" eaLnBrk="1" hangingPunct="1">
              <a:lnSpc>
                <a:spcPct val="80000"/>
              </a:lnSpc>
            </a:pPr>
            <a:r>
              <a:rPr lang="en-US" sz="2000" smtClean="0"/>
              <a:t>Self Service, eHR (automation)</a:t>
            </a:r>
          </a:p>
          <a:p>
            <a:pPr lvl="1" eaLnBrk="1" hangingPunct="1">
              <a:lnSpc>
                <a:spcPct val="80000"/>
              </a:lnSpc>
            </a:pPr>
            <a:r>
              <a:rPr lang="en-US" sz="2000" smtClean="0"/>
              <a:t>Workforce </a:t>
            </a:r>
          </a:p>
          <a:p>
            <a:pPr lvl="2" eaLnBrk="1" hangingPunct="1">
              <a:lnSpc>
                <a:spcPct val="80000"/>
              </a:lnSpc>
            </a:pPr>
            <a:r>
              <a:rPr lang="en-US" sz="1800" smtClean="0"/>
              <a:t>graying workforce</a:t>
            </a:r>
          </a:p>
          <a:p>
            <a:pPr lvl="2" eaLnBrk="1" hangingPunct="1">
              <a:lnSpc>
                <a:spcPct val="80000"/>
              </a:lnSpc>
            </a:pPr>
            <a:r>
              <a:rPr lang="en-US" sz="1800" smtClean="0"/>
              <a:t>virtual teams</a:t>
            </a:r>
          </a:p>
          <a:p>
            <a:pPr lvl="2" eaLnBrk="1" hangingPunct="1">
              <a:lnSpc>
                <a:spcPct val="80000"/>
              </a:lnSpc>
            </a:pPr>
            <a:r>
              <a:rPr lang="en-US" sz="1800" smtClean="0"/>
              <a:t>telecommuters</a:t>
            </a:r>
          </a:p>
          <a:p>
            <a:pPr lvl="2" eaLnBrk="1" hangingPunct="1">
              <a:lnSpc>
                <a:spcPct val="80000"/>
              </a:lnSpc>
            </a:pPr>
            <a:r>
              <a:rPr lang="en-US" sz="1800" smtClean="0"/>
              <a:t>Consultants and contractors</a:t>
            </a:r>
          </a:p>
          <a:p>
            <a:pPr lvl="2" eaLnBrk="1" hangingPunct="1">
              <a:lnSpc>
                <a:spcPct val="80000"/>
              </a:lnSpc>
            </a:pPr>
            <a:r>
              <a:rPr lang="en-US" sz="1800" smtClean="0"/>
              <a:t>part-time and temporary employees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Effect transition="in" filter="wipe(down)">
                                      <p:cBhvr>
                                        <p:cTn id="7" dur="500"/>
                                        <p:tgtEl>
                                          <p:spTgt spid="50179">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0179">
                                            <p:txEl>
                                              <p:pRg st="1" end="1"/>
                                            </p:txEl>
                                          </p:spTgt>
                                        </p:tgtEl>
                                        <p:attrNameLst>
                                          <p:attrName>style.visibility</p:attrName>
                                        </p:attrNameLst>
                                      </p:cBhvr>
                                      <p:to>
                                        <p:strVal val="visible"/>
                                      </p:to>
                                    </p:set>
                                    <p:animEffect transition="in" filter="wipe(down)">
                                      <p:cBhvr>
                                        <p:cTn id="10" dur="500"/>
                                        <p:tgtEl>
                                          <p:spTgt spid="5017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0179">
                                            <p:txEl>
                                              <p:pRg st="2" end="2"/>
                                            </p:txEl>
                                          </p:spTgt>
                                        </p:tgtEl>
                                        <p:attrNameLst>
                                          <p:attrName>style.visibility</p:attrName>
                                        </p:attrNameLst>
                                      </p:cBhvr>
                                      <p:to>
                                        <p:strVal val="visible"/>
                                      </p:to>
                                    </p:set>
                                    <p:animEffect transition="in" filter="wipe(down)">
                                      <p:cBhvr>
                                        <p:cTn id="15" dur="500"/>
                                        <p:tgtEl>
                                          <p:spTgt spid="50179">
                                            <p:txEl>
                                              <p:pRg st="2" end="2"/>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0179">
                                            <p:txEl>
                                              <p:pRg st="3" end="3"/>
                                            </p:txEl>
                                          </p:spTgt>
                                        </p:tgtEl>
                                        <p:attrNameLst>
                                          <p:attrName>style.visibility</p:attrName>
                                        </p:attrNameLst>
                                      </p:cBhvr>
                                      <p:to>
                                        <p:strVal val="visible"/>
                                      </p:to>
                                    </p:set>
                                    <p:animEffect transition="in" filter="wipe(down)">
                                      <p:cBhvr>
                                        <p:cTn id="18" dur="500"/>
                                        <p:tgtEl>
                                          <p:spTgt spid="50179">
                                            <p:txEl>
                                              <p:pRg st="3" end="3"/>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50179">
                                            <p:txEl>
                                              <p:pRg st="4" end="4"/>
                                            </p:txEl>
                                          </p:spTgt>
                                        </p:tgtEl>
                                        <p:attrNameLst>
                                          <p:attrName>style.visibility</p:attrName>
                                        </p:attrNameLst>
                                      </p:cBhvr>
                                      <p:to>
                                        <p:strVal val="visible"/>
                                      </p:to>
                                    </p:set>
                                    <p:animEffect transition="in" filter="wipe(down)">
                                      <p:cBhvr>
                                        <p:cTn id="21" dur="500"/>
                                        <p:tgtEl>
                                          <p:spTgt spid="50179">
                                            <p:txEl>
                                              <p:pRg st="4" end="4"/>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50179">
                                            <p:txEl>
                                              <p:pRg st="5" end="5"/>
                                            </p:txEl>
                                          </p:spTgt>
                                        </p:tgtEl>
                                        <p:attrNameLst>
                                          <p:attrName>style.visibility</p:attrName>
                                        </p:attrNameLst>
                                      </p:cBhvr>
                                      <p:to>
                                        <p:strVal val="visible"/>
                                      </p:to>
                                    </p:set>
                                    <p:animEffect transition="in" filter="wipe(down)">
                                      <p:cBhvr>
                                        <p:cTn id="24" dur="500"/>
                                        <p:tgtEl>
                                          <p:spTgt spid="50179">
                                            <p:txEl>
                                              <p:pRg st="5" end="5"/>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50179">
                                            <p:txEl>
                                              <p:pRg st="6" end="6"/>
                                            </p:txEl>
                                          </p:spTgt>
                                        </p:tgtEl>
                                        <p:attrNameLst>
                                          <p:attrName>style.visibility</p:attrName>
                                        </p:attrNameLst>
                                      </p:cBhvr>
                                      <p:to>
                                        <p:strVal val="visible"/>
                                      </p:to>
                                    </p:set>
                                    <p:animEffect transition="in" filter="wipe(down)">
                                      <p:cBhvr>
                                        <p:cTn id="27" dur="500"/>
                                        <p:tgtEl>
                                          <p:spTgt spid="50179">
                                            <p:txEl>
                                              <p:pRg st="6" end="6"/>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50179">
                                            <p:txEl>
                                              <p:pRg st="7" end="7"/>
                                            </p:txEl>
                                          </p:spTgt>
                                        </p:tgtEl>
                                        <p:attrNameLst>
                                          <p:attrName>style.visibility</p:attrName>
                                        </p:attrNameLst>
                                      </p:cBhvr>
                                      <p:to>
                                        <p:strVal val="visible"/>
                                      </p:to>
                                    </p:set>
                                    <p:animEffect transition="in" filter="wipe(down)">
                                      <p:cBhvr>
                                        <p:cTn id="30" dur="500"/>
                                        <p:tgtEl>
                                          <p:spTgt spid="50179">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50179">
                                            <p:txEl>
                                              <p:pRg st="8" end="8"/>
                                            </p:txEl>
                                          </p:spTgt>
                                        </p:tgtEl>
                                        <p:attrNameLst>
                                          <p:attrName>style.visibility</p:attrName>
                                        </p:attrNameLst>
                                      </p:cBhvr>
                                      <p:to>
                                        <p:strVal val="visible"/>
                                      </p:to>
                                    </p:set>
                                    <p:animEffect transition="in" filter="wipe(down)">
                                      <p:cBhvr>
                                        <p:cTn id="35" dur="500"/>
                                        <p:tgtEl>
                                          <p:spTgt spid="50179">
                                            <p:txEl>
                                              <p:pRg st="8" end="8"/>
                                            </p:txEl>
                                          </p:spTgt>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50179">
                                            <p:txEl>
                                              <p:pRg st="9" end="9"/>
                                            </p:txEl>
                                          </p:spTgt>
                                        </p:tgtEl>
                                        <p:attrNameLst>
                                          <p:attrName>style.visibility</p:attrName>
                                        </p:attrNameLst>
                                      </p:cBhvr>
                                      <p:to>
                                        <p:strVal val="visible"/>
                                      </p:to>
                                    </p:set>
                                    <p:animEffect transition="in" filter="wipe(down)">
                                      <p:cBhvr>
                                        <p:cTn id="38" dur="500"/>
                                        <p:tgtEl>
                                          <p:spTgt spid="50179">
                                            <p:txEl>
                                              <p:pRg st="9" end="9"/>
                                            </p:txEl>
                                          </p:spTgt>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50179">
                                            <p:txEl>
                                              <p:pRg st="10" end="10"/>
                                            </p:txEl>
                                          </p:spTgt>
                                        </p:tgtEl>
                                        <p:attrNameLst>
                                          <p:attrName>style.visibility</p:attrName>
                                        </p:attrNameLst>
                                      </p:cBhvr>
                                      <p:to>
                                        <p:strVal val="visible"/>
                                      </p:to>
                                    </p:set>
                                    <p:animEffect transition="in" filter="wipe(down)">
                                      <p:cBhvr>
                                        <p:cTn id="41" dur="500"/>
                                        <p:tgtEl>
                                          <p:spTgt spid="50179">
                                            <p:txEl>
                                              <p:pRg st="10" end="10"/>
                                            </p:txEl>
                                          </p:spTgt>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50179">
                                            <p:txEl>
                                              <p:pRg st="11" end="11"/>
                                            </p:txEl>
                                          </p:spTgt>
                                        </p:tgtEl>
                                        <p:attrNameLst>
                                          <p:attrName>style.visibility</p:attrName>
                                        </p:attrNameLst>
                                      </p:cBhvr>
                                      <p:to>
                                        <p:strVal val="visible"/>
                                      </p:to>
                                    </p:set>
                                    <p:animEffect transition="in" filter="wipe(down)">
                                      <p:cBhvr>
                                        <p:cTn id="44" dur="500"/>
                                        <p:tgtEl>
                                          <p:spTgt spid="50179">
                                            <p:txEl>
                                              <p:pRg st="11" end="11"/>
                                            </p:txEl>
                                          </p:spTgt>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50179">
                                            <p:txEl>
                                              <p:pRg st="12" end="12"/>
                                            </p:txEl>
                                          </p:spTgt>
                                        </p:tgtEl>
                                        <p:attrNameLst>
                                          <p:attrName>style.visibility</p:attrName>
                                        </p:attrNameLst>
                                      </p:cBhvr>
                                      <p:to>
                                        <p:strVal val="visible"/>
                                      </p:to>
                                    </p:set>
                                    <p:animEffect transition="in" filter="wipe(down)">
                                      <p:cBhvr>
                                        <p:cTn id="47" dur="500"/>
                                        <p:tgtEl>
                                          <p:spTgt spid="50179">
                                            <p:txEl>
                                              <p:pRg st="12" end="12"/>
                                            </p:txEl>
                                          </p:spTgt>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50179">
                                            <p:txEl>
                                              <p:pRg st="13" end="13"/>
                                            </p:txEl>
                                          </p:spTgt>
                                        </p:tgtEl>
                                        <p:attrNameLst>
                                          <p:attrName>style.visibility</p:attrName>
                                        </p:attrNameLst>
                                      </p:cBhvr>
                                      <p:to>
                                        <p:strVal val="visible"/>
                                      </p:to>
                                    </p:set>
                                    <p:animEffect transition="in" filter="wipe(down)">
                                      <p:cBhvr>
                                        <p:cTn id="50" dur="500"/>
                                        <p:tgtEl>
                                          <p:spTgt spid="50179">
                                            <p:txEl>
                                              <p:pRg st="13" end="13"/>
                                            </p:txEl>
                                          </p:spTgt>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50179">
                                            <p:txEl>
                                              <p:pRg st="14" end="14"/>
                                            </p:txEl>
                                          </p:spTgt>
                                        </p:tgtEl>
                                        <p:attrNameLst>
                                          <p:attrName>style.visibility</p:attrName>
                                        </p:attrNameLst>
                                      </p:cBhvr>
                                      <p:to>
                                        <p:strVal val="visible"/>
                                      </p:to>
                                    </p:set>
                                    <p:animEffect transition="in" filter="wipe(down)">
                                      <p:cBhvr>
                                        <p:cTn id="53" dur="500"/>
                                        <p:tgtEl>
                                          <p:spTgt spid="50179">
                                            <p:txEl>
                                              <p:pRg st="14" end="14"/>
                                            </p:txEl>
                                          </p:spTgt>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50179">
                                            <p:txEl>
                                              <p:pRg st="15" end="15"/>
                                            </p:txEl>
                                          </p:spTgt>
                                        </p:tgtEl>
                                        <p:attrNameLst>
                                          <p:attrName>style.visibility</p:attrName>
                                        </p:attrNameLst>
                                      </p:cBhvr>
                                      <p:to>
                                        <p:strVal val="visible"/>
                                      </p:to>
                                    </p:set>
                                    <p:animEffect transition="in" filter="wipe(down)">
                                      <p:cBhvr>
                                        <p:cTn id="56" dur="500"/>
                                        <p:tgtEl>
                                          <p:spTgt spid="50179">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4"/>
          <p:cNvSpPr>
            <a:spLocks noGrp="1"/>
          </p:cNvSpPr>
          <p:nvPr>
            <p:ph type="sldNum" sz="quarter" idx="4294967295"/>
          </p:nvPr>
        </p:nvSpPr>
        <p:spPr>
          <a:xfrm>
            <a:off x="6553200" y="5797550"/>
            <a:ext cx="2133600" cy="476250"/>
          </a:xfrm>
          <a:prstGeom prst="rect">
            <a:avLst/>
          </a:prstGeom>
          <a:noFill/>
        </p:spPr>
        <p:txBody>
          <a:bodyPr/>
          <a:lstStyle/>
          <a:p>
            <a:fld id="{4E7D277B-B7F5-49A2-A5BE-E53B1D08DE13}" type="slidenum">
              <a:rPr lang="en-US" smtClean="0">
                <a:latin typeface="Arial" pitchFamily="34" charset="0"/>
              </a:rPr>
              <a:pPr/>
              <a:t>11</a:t>
            </a:fld>
            <a:endParaRPr lang="en-US" smtClean="0">
              <a:latin typeface="Arial" pitchFamily="34" charset="0"/>
            </a:endParaRPr>
          </a:p>
        </p:txBody>
      </p:sp>
      <p:sp>
        <p:nvSpPr>
          <p:cNvPr id="9219" name="Rectangle 2"/>
          <p:cNvSpPr>
            <a:spLocks noChangeArrowheads="1"/>
          </p:cNvSpPr>
          <p:nvPr/>
        </p:nvSpPr>
        <p:spPr bwMode="auto">
          <a:xfrm>
            <a:off x="669925" y="152400"/>
            <a:ext cx="8181975" cy="974725"/>
          </a:xfrm>
          <a:prstGeom prst="rect">
            <a:avLst/>
          </a:prstGeom>
          <a:noFill/>
          <a:ln w="9525">
            <a:noFill/>
            <a:miter lim="800000"/>
            <a:headEnd/>
            <a:tailEnd/>
          </a:ln>
        </p:spPr>
        <p:txBody>
          <a:bodyPr lIns="0" tIns="0" rIns="0" bIns="0" anchor="b"/>
          <a:lstStyle/>
          <a:p>
            <a:pPr algn="ctr" defTabSz="1154113"/>
            <a:r>
              <a:rPr lang="en-US" sz="4400">
                <a:solidFill>
                  <a:schemeClr val="accent2"/>
                </a:solidFill>
              </a:rPr>
              <a:t>Human Resource Processes</a:t>
            </a:r>
            <a:br>
              <a:rPr lang="en-US" sz="4400">
                <a:solidFill>
                  <a:schemeClr val="accent2"/>
                </a:solidFill>
              </a:rPr>
            </a:br>
            <a:r>
              <a:rPr lang="en-US" sz="3700" i="1">
                <a:solidFill>
                  <a:schemeClr val="accent2"/>
                </a:solidFill>
              </a:rPr>
              <a:t>Hire to Fire</a:t>
            </a:r>
            <a:endParaRPr lang="en-US" sz="4400">
              <a:solidFill>
                <a:schemeClr val="accent2"/>
              </a:solidFill>
            </a:endParaRPr>
          </a:p>
        </p:txBody>
      </p:sp>
      <p:sp>
        <p:nvSpPr>
          <p:cNvPr id="69635" name="Oval 3"/>
          <p:cNvSpPr>
            <a:spLocks noChangeArrowheads="1"/>
          </p:cNvSpPr>
          <p:nvPr/>
        </p:nvSpPr>
        <p:spPr bwMode="auto">
          <a:xfrm>
            <a:off x="2703513" y="2603500"/>
            <a:ext cx="3581400" cy="2120900"/>
          </a:xfrm>
          <a:prstGeom prst="ellipse">
            <a:avLst/>
          </a:prstGeom>
          <a:gradFill rotWithShape="0">
            <a:gsLst>
              <a:gs pos="0">
                <a:srgbClr val="0033CC"/>
              </a:gs>
              <a:gs pos="100000">
                <a:srgbClr val="0033CC">
                  <a:gamma/>
                  <a:shade val="36078"/>
                  <a:invGamma/>
                </a:srgbClr>
              </a:gs>
            </a:gsLst>
            <a:lin ang="2700000" scaled="1"/>
          </a:gradFill>
          <a:ln w="9525">
            <a:noFill/>
            <a:round/>
            <a:headEnd/>
            <a:tailEnd/>
          </a:ln>
          <a:effectLst>
            <a:outerShdw dist="35921" dir="2700000" algn="ctr" rotWithShape="0">
              <a:schemeClr val="bg2"/>
            </a:outerShdw>
          </a:effectLst>
        </p:spPr>
        <p:txBody>
          <a:bodyPr wrap="none" lIns="92075" tIns="46038" rIns="92075" bIns="46038" anchor="ctr"/>
          <a:lstStyle/>
          <a:p>
            <a:pPr eaLnBrk="0" hangingPunct="0">
              <a:lnSpc>
                <a:spcPct val="110000"/>
              </a:lnSpc>
              <a:defRPr/>
            </a:pPr>
            <a:endParaRPr lang="en-GB" sz="2400" b="1">
              <a:effectLst>
                <a:outerShdw blurRad="38100" dist="38100" dir="2700000" algn="tl">
                  <a:srgbClr val="FFFFFF"/>
                </a:outerShdw>
              </a:effectLst>
              <a:latin typeface="Arial" charset="0"/>
              <a:cs typeface="Times New Roman" pitchFamily="18" charset="0"/>
            </a:endParaRPr>
          </a:p>
        </p:txBody>
      </p:sp>
      <p:sp>
        <p:nvSpPr>
          <p:cNvPr id="9221" name="Freeform 4"/>
          <p:cNvSpPr>
            <a:spLocks/>
          </p:cNvSpPr>
          <p:nvPr/>
        </p:nvSpPr>
        <p:spPr bwMode="auto">
          <a:xfrm>
            <a:off x="1433513" y="1517650"/>
            <a:ext cx="2638425" cy="1635125"/>
          </a:xfrm>
          <a:custGeom>
            <a:avLst/>
            <a:gdLst>
              <a:gd name="T0" fmla="*/ 0 w 1806"/>
              <a:gd name="T1" fmla="*/ 1873118879 h 1129"/>
              <a:gd name="T2" fmla="*/ 34149052 w 1806"/>
              <a:gd name="T3" fmla="*/ 1826973325 h 1129"/>
              <a:gd name="T4" fmla="*/ 70431050 w 1806"/>
              <a:gd name="T5" fmla="*/ 1787119161 h 1129"/>
              <a:gd name="T6" fmla="*/ 104580114 w 1806"/>
              <a:gd name="T7" fmla="*/ 1743070738 h 1129"/>
              <a:gd name="T8" fmla="*/ 140863561 w 1806"/>
              <a:gd name="T9" fmla="*/ 1703216575 h 1129"/>
              <a:gd name="T10" fmla="*/ 179279953 w 1806"/>
              <a:gd name="T11" fmla="*/ 1661265281 h 1129"/>
              <a:gd name="T12" fmla="*/ 224101072 w 1806"/>
              <a:gd name="T13" fmla="*/ 1619315436 h 1129"/>
              <a:gd name="T14" fmla="*/ 260383058 w 1806"/>
              <a:gd name="T15" fmla="*/ 1577364143 h 1129"/>
              <a:gd name="T16" fmla="*/ 305204130 w 1806"/>
              <a:gd name="T17" fmla="*/ 1535412849 h 1129"/>
              <a:gd name="T18" fmla="*/ 356426961 w 1806"/>
              <a:gd name="T19" fmla="*/ 1487168355 h 1129"/>
              <a:gd name="T20" fmla="*/ 418321915 w 1806"/>
              <a:gd name="T21" fmla="*/ 1438924223 h 1129"/>
              <a:gd name="T22" fmla="*/ 461007120 w 1806"/>
              <a:gd name="T23" fmla="*/ 1399071508 h 1129"/>
              <a:gd name="T24" fmla="*/ 518633170 w 1806"/>
              <a:gd name="T25" fmla="*/ 1359217345 h 1129"/>
              <a:gd name="T26" fmla="*/ 569856001 w 1806"/>
              <a:gd name="T27" fmla="*/ 1310973212 h 1129"/>
              <a:gd name="T28" fmla="*/ 631750863 w 1806"/>
              <a:gd name="T29" fmla="*/ 1264827658 h 1129"/>
              <a:gd name="T30" fmla="*/ 691511320 w 1806"/>
              <a:gd name="T31" fmla="*/ 1222876365 h 1129"/>
              <a:gd name="T32" fmla="*/ 751271776 w 1806"/>
              <a:gd name="T33" fmla="*/ 1174632233 h 1129"/>
              <a:gd name="T34" fmla="*/ 815299766 w 1806"/>
              <a:gd name="T35" fmla="*/ 1138973778 h 1129"/>
              <a:gd name="T36" fmla="*/ 887866661 w 1806"/>
              <a:gd name="T37" fmla="*/ 1084438255 h 1129"/>
              <a:gd name="T38" fmla="*/ 954028875 w 1806"/>
              <a:gd name="T39" fmla="*/ 1042485514 h 1129"/>
              <a:gd name="T40" fmla="*/ 1018058144 w 1806"/>
              <a:gd name="T41" fmla="*/ 1006827059 h 1129"/>
              <a:gd name="T42" fmla="*/ 1094892390 w 1806"/>
              <a:gd name="T43" fmla="*/ 964877214 h 1129"/>
              <a:gd name="T44" fmla="*/ 1150384034 w 1806"/>
              <a:gd name="T45" fmla="*/ 933413020 h 1129"/>
              <a:gd name="T46" fmla="*/ 1218682115 w 1806"/>
              <a:gd name="T47" fmla="*/ 897754565 h 1129"/>
              <a:gd name="T48" fmla="*/ 1286978736 w 1806"/>
              <a:gd name="T49" fmla="*/ 859998981 h 1129"/>
              <a:gd name="T50" fmla="*/ 1372350607 w 1806"/>
              <a:gd name="T51" fmla="*/ 818047687 h 1129"/>
              <a:gd name="T52" fmla="*/ 1440647228 w 1806"/>
              <a:gd name="T53" fmla="*/ 786584941 h 1129"/>
              <a:gd name="T54" fmla="*/ 1517482935 w 1806"/>
              <a:gd name="T55" fmla="*/ 746730597 h 1129"/>
              <a:gd name="T56" fmla="*/ 1613525743 w 1806"/>
              <a:gd name="T57" fmla="*/ 706876434 h 1129"/>
              <a:gd name="T58" fmla="*/ 1696763208 w 1806"/>
              <a:gd name="T59" fmla="*/ 667023719 h 1129"/>
              <a:gd name="T60" fmla="*/ 1794940057 w 1806"/>
              <a:gd name="T61" fmla="*/ 627169555 h 1129"/>
              <a:gd name="T62" fmla="*/ 1886715147 w 1806"/>
              <a:gd name="T63" fmla="*/ 589413971 h 1129"/>
              <a:gd name="T64" fmla="*/ 1987026403 w 1806"/>
              <a:gd name="T65" fmla="*/ 555852646 h 1129"/>
              <a:gd name="T66" fmla="*/ 2091606470 w 1806"/>
              <a:gd name="T67" fmla="*/ 518097062 h 1129"/>
              <a:gd name="T68" fmla="*/ 2147483647 w 1806"/>
              <a:gd name="T69" fmla="*/ 497121415 h 1129"/>
              <a:gd name="T70" fmla="*/ 2147483647 w 1806"/>
              <a:gd name="T71" fmla="*/ 467755799 h 1129"/>
              <a:gd name="T72" fmla="*/ 2147483647 w 1806"/>
              <a:gd name="T73" fmla="*/ 442584444 h 1129"/>
              <a:gd name="T74" fmla="*/ 2147483647 w 1806"/>
              <a:gd name="T75" fmla="*/ 421608797 h 1129"/>
              <a:gd name="T76" fmla="*/ 2136427543 w 1806"/>
              <a:gd name="T77" fmla="*/ 0 h 1129"/>
              <a:gd name="T78" fmla="*/ 2147483647 w 1806"/>
              <a:gd name="T79" fmla="*/ 604096779 h 1129"/>
              <a:gd name="T80" fmla="*/ 2147483647 w 1806"/>
              <a:gd name="T81" fmla="*/ 1858436071 h 1129"/>
              <a:gd name="T82" fmla="*/ 2147483647 w 1806"/>
              <a:gd name="T83" fmla="*/ 1487168355 h 1129"/>
              <a:gd name="T84" fmla="*/ 2147483647 w 1806"/>
              <a:gd name="T85" fmla="*/ 1522827172 h 1129"/>
              <a:gd name="T86" fmla="*/ 2147483647 w 1806"/>
              <a:gd name="T87" fmla="*/ 1556388496 h 1129"/>
              <a:gd name="T88" fmla="*/ 2147483647 w 1806"/>
              <a:gd name="T89" fmla="*/ 1600436920 h 1129"/>
              <a:gd name="T90" fmla="*/ 2147483647 w 1806"/>
              <a:gd name="T91" fmla="*/ 1654973891 h 1129"/>
              <a:gd name="T92" fmla="*/ 2147483647 w 1806"/>
              <a:gd name="T93" fmla="*/ 1701119444 h 1129"/>
              <a:gd name="T94" fmla="*/ 2147483647 w 1806"/>
              <a:gd name="T95" fmla="*/ 1751460707 h 1129"/>
              <a:gd name="T96" fmla="*/ 2147483647 w 1806"/>
              <a:gd name="T97" fmla="*/ 1801801969 h 1129"/>
              <a:gd name="T98" fmla="*/ 2147483647 w 1806"/>
              <a:gd name="T99" fmla="*/ 1854241810 h 1129"/>
              <a:gd name="T100" fmla="*/ 2147483647 w 1806"/>
              <a:gd name="T101" fmla="*/ 1910874463 h 1129"/>
              <a:gd name="T102" fmla="*/ 2104412909 w 1806"/>
              <a:gd name="T103" fmla="*/ 1965411434 h 1129"/>
              <a:gd name="T104" fmla="*/ 2031847475 w 1806"/>
              <a:gd name="T105" fmla="*/ 2024142666 h 1129"/>
              <a:gd name="T106" fmla="*/ 1959280581 w 1806"/>
              <a:gd name="T107" fmla="*/ 2084972476 h 1129"/>
              <a:gd name="T108" fmla="*/ 1890983960 w 1806"/>
              <a:gd name="T109" fmla="*/ 2133216608 h 1129"/>
              <a:gd name="T110" fmla="*/ 1822685879 w 1806"/>
              <a:gd name="T111" fmla="*/ 2147483647 h 1129"/>
              <a:gd name="T112" fmla="*/ 1758658071 w 1806"/>
              <a:gd name="T113" fmla="*/ 2147483647 h 1129"/>
              <a:gd name="T114" fmla="*/ 1722374623 w 1806"/>
              <a:gd name="T115" fmla="*/ 2147483647 h 1129"/>
              <a:gd name="T116" fmla="*/ 1677555012 w 1806"/>
              <a:gd name="T117" fmla="*/ 2147483647 h 1129"/>
              <a:gd name="T118" fmla="*/ 0 w 1806"/>
              <a:gd name="T119" fmla="*/ 1873118879 h 11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06"/>
              <a:gd name="T181" fmla="*/ 0 h 1129"/>
              <a:gd name="T182" fmla="*/ 1806 w 1806"/>
              <a:gd name="T183" fmla="*/ 1129 h 112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06" h="1129">
                <a:moveTo>
                  <a:pt x="0" y="893"/>
                </a:moveTo>
                <a:lnTo>
                  <a:pt x="16" y="871"/>
                </a:lnTo>
                <a:lnTo>
                  <a:pt x="33" y="852"/>
                </a:lnTo>
                <a:lnTo>
                  <a:pt x="49" y="831"/>
                </a:lnTo>
                <a:lnTo>
                  <a:pt x="66" y="812"/>
                </a:lnTo>
                <a:lnTo>
                  <a:pt x="84" y="792"/>
                </a:lnTo>
                <a:lnTo>
                  <a:pt x="105" y="772"/>
                </a:lnTo>
                <a:lnTo>
                  <a:pt x="122" y="752"/>
                </a:lnTo>
                <a:lnTo>
                  <a:pt x="143" y="732"/>
                </a:lnTo>
                <a:lnTo>
                  <a:pt x="167" y="709"/>
                </a:lnTo>
                <a:lnTo>
                  <a:pt x="196" y="686"/>
                </a:lnTo>
                <a:lnTo>
                  <a:pt x="216" y="667"/>
                </a:lnTo>
                <a:lnTo>
                  <a:pt x="243" y="648"/>
                </a:lnTo>
                <a:lnTo>
                  <a:pt x="267" y="625"/>
                </a:lnTo>
                <a:lnTo>
                  <a:pt x="296" y="603"/>
                </a:lnTo>
                <a:lnTo>
                  <a:pt x="324" y="583"/>
                </a:lnTo>
                <a:lnTo>
                  <a:pt x="352" y="560"/>
                </a:lnTo>
                <a:lnTo>
                  <a:pt x="382" y="543"/>
                </a:lnTo>
                <a:lnTo>
                  <a:pt x="416" y="517"/>
                </a:lnTo>
                <a:lnTo>
                  <a:pt x="447" y="497"/>
                </a:lnTo>
                <a:lnTo>
                  <a:pt x="477" y="480"/>
                </a:lnTo>
                <a:lnTo>
                  <a:pt x="513" y="460"/>
                </a:lnTo>
                <a:lnTo>
                  <a:pt x="539" y="445"/>
                </a:lnTo>
                <a:lnTo>
                  <a:pt x="571" y="428"/>
                </a:lnTo>
                <a:lnTo>
                  <a:pt x="603" y="410"/>
                </a:lnTo>
                <a:lnTo>
                  <a:pt x="643" y="390"/>
                </a:lnTo>
                <a:lnTo>
                  <a:pt x="675" y="375"/>
                </a:lnTo>
                <a:lnTo>
                  <a:pt x="711" y="356"/>
                </a:lnTo>
                <a:lnTo>
                  <a:pt x="756" y="337"/>
                </a:lnTo>
                <a:lnTo>
                  <a:pt x="795" y="318"/>
                </a:lnTo>
                <a:lnTo>
                  <a:pt x="841" y="299"/>
                </a:lnTo>
                <a:lnTo>
                  <a:pt x="884" y="281"/>
                </a:lnTo>
                <a:lnTo>
                  <a:pt x="931" y="265"/>
                </a:lnTo>
                <a:lnTo>
                  <a:pt x="980" y="247"/>
                </a:lnTo>
                <a:lnTo>
                  <a:pt x="1022" y="237"/>
                </a:lnTo>
                <a:lnTo>
                  <a:pt x="1061" y="223"/>
                </a:lnTo>
                <a:lnTo>
                  <a:pt x="1107" y="211"/>
                </a:lnTo>
                <a:lnTo>
                  <a:pt x="1139" y="201"/>
                </a:lnTo>
                <a:lnTo>
                  <a:pt x="1001" y="0"/>
                </a:lnTo>
                <a:lnTo>
                  <a:pt x="1805" y="288"/>
                </a:lnTo>
                <a:lnTo>
                  <a:pt x="1595" y="886"/>
                </a:lnTo>
                <a:lnTo>
                  <a:pt x="1465" y="709"/>
                </a:lnTo>
                <a:lnTo>
                  <a:pt x="1412" y="726"/>
                </a:lnTo>
                <a:lnTo>
                  <a:pt x="1361" y="742"/>
                </a:lnTo>
                <a:lnTo>
                  <a:pt x="1307" y="763"/>
                </a:lnTo>
                <a:lnTo>
                  <a:pt x="1244" y="789"/>
                </a:lnTo>
                <a:lnTo>
                  <a:pt x="1199" y="811"/>
                </a:lnTo>
                <a:lnTo>
                  <a:pt x="1152" y="835"/>
                </a:lnTo>
                <a:lnTo>
                  <a:pt x="1105" y="859"/>
                </a:lnTo>
                <a:lnTo>
                  <a:pt x="1065" y="884"/>
                </a:lnTo>
                <a:lnTo>
                  <a:pt x="1029" y="911"/>
                </a:lnTo>
                <a:lnTo>
                  <a:pt x="986" y="937"/>
                </a:lnTo>
                <a:lnTo>
                  <a:pt x="952" y="965"/>
                </a:lnTo>
                <a:lnTo>
                  <a:pt x="918" y="994"/>
                </a:lnTo>
                <a:lnTo>
                  <a:pt x="886" y="1017"/>
                </a:lnTo>
                <a:lnTo>
                  <a:pt x="854" y="1050"/>
                </a:lnTo>
                <a:lnTo>
                  <a:pt x="824" y="1081"/>
                </a:lnTo>
                <a:lnTo>
                  <a:pt x="807" y="1106"/>
                </a:lnTo>
                <a:lnTo>
                  <a:pt x="786" y="1128"/>
                </a:lnTo>
                <a:lnTo>
                  <a:pt x="0" y="893"/>
                </a:lnTo>
              </a:path>
            </a:pathLst>
          </a:custGeom>
          <a:gradFill rotWithShape="0">
            <a:gsLst>
              <a:gs pos="0">
                <a:srgbClr val="995C00"/>
              </a:gs>
              <a:gs pos="100000">
                <a:srgbClr val="FF9900"/>
              </a:gs>
            </a:gsLst>
            <a:lin ang="0" scaled="1"/>
          </a:gradFill>
          <a:ln w="9525">
            <a:miter lim="800000"/>
            <a:headEnd/>
            <a:tailEnd/>
          </a:ln>
          <a:scene3d>
            <a:camera prst="legacyObliqueTopRight"/>
            <a:lightRig rig="legacyFlat3" dir="b"/>
          </a:scene3d>
          <a:sp3d extrusionH="201600" prstMaterial="legacyMatte">
            <a:bevelT w="13500" h="13500" prst="angle"/>
            <a:bevelB w="13500" h="13500" prst="angle"/>
            <a:extrusionClr>
              <a:srgbClr val="FF9900"/>
            </a:extrusionClr>
          </a:sp3d>
        </p:spPr>
        <p:txBody>
          <a:bodyPr>
            <a:flatTx/>
          </a:bodyPr>
          <a:lstStyle/>
          <a:p>
            <a:endParaRPr lang="en-US"/>
          </a:p>
        </p:txBody>
      </p:sp>
      <p:sp>
        <p:nvSpPr>
          <p:cNvPr id="9222" name="Freeform 5"/>
          <p:cNvSpPr>
            <a:spLocks/>
          </p:cNvSpPr>
          <p:nvPr/>
        </p:nvSpPr>
        <p:spPr bwMode="auto">
          <a:xfrm>
            <a:off x="922338" y="2566988"/>
            <a:ext cx="2144712" cy="1962150"/>
          </a:xfrm>
          <a:custGeom>
            <a:avLst/>
            <a:gdLst>
              <a:gd name="T0" fmla="*/ 2147483647 w 1591"/>
              <a:gd name="T1" fmla="*/ 1209733188 h 1317"/>
              <a:gd name="T2" fmla="*/ 2147483647 w 1591"/>
              <a:gd name="T3" fmla="*/ 967785433 h 1317"/>
              <a:gd name="T4" fmla="*/ 2124282663 w 1591"/>
              <a:gd name="T5" fmla="*/ 1018838560 h 1317"/>
              <a:gd name="T6" fmla="*/ 2107927048 w 1591"/>
              <a:gd name="T7" fmla="*/ 1074331479 h 1317"/>
              <a:gd name="T8" fmla="*/ 2086121360 w 1591"/>
              <a:gd name="T9" fmla="*/ 1134262699 h 1317"/>
              <a:gd name="T10" fmla="*/ 2069767093 w 1591"/>
              <a:gd name="T11" fmla="*/ 1191975513 h 1317"/>
              <a:gd name="T12" fmla="*/ 2046142916 w 1591"/>
              <a:gd name="T13" fmla="*/ 1271884303 h 1317"/>
              <a:gd name="T14" fmla="*/ 2035240072 w 1591"/>
              <a:gd name="T15" fmla="*/ 1336255314 h 1317"/>
              <a:gd name="T16" fmla="*/ 2020702946 w 1591"/>
              <a:gd name="T17" fmla="*/ 1407284522 h 1317"/>
              <a:gd name="T18" fmla="*/ 2015251524 w 1591"/>
              <a:gd name="T19" fmla="*/ 1487193312 h 1317"/>
              <a:gd name="T20" fmla="*/ 2004348679 w 1591"/>
              <a:gd name="T21" fmla="*/ 1564884068 h 1317"/>
              <a:gd name="T22" fmla="*/ 2004348679 w 1591"/>
              <a:gd name="T23" fmla="*/ 1711383765 h 1317"/>
              <a:gd name="T24" fmla="*/ 2011617242 w 1591"/>
              <a:gd name="T25" fmla="*/ 1784632868 h 1317"/>
              <a:gd name="T26" fmla="*/ 2015251524 w 1591"/>
              <a:gd name="T27" fmla="*/ 1857883461 h 1317"/>
              <a:gd name="T28" fmla="*/ 2027971509 w 1591"/>
              <a:gd name="T29" fmla="*/ 1928912669 h 1317"/>
              <a:gd name="T30" fmla="*/ 2042508634 w 1591"/>
              <a:gd name="T31" fmla="*/ 1999943366 h 1317"/>
              <a:gd name="T32" fmla="*/ 2062498530 w 1591"/>
              <a:gd name="T33" fmla="*/ 2068752679 h 1317"/>
              <a:gd name="T34" fmla="*/ 2078852797 w 1591"/>
              <a:gd name="T35" fmla="*/ 2147483647 h 1317"/>
              <a:gd name="T36" fmla="*/ 2109744189 w 1591"/>
              <a:gd name="T37" fmla="*/ 2147483647 h 1317"/>
              <a:gd name="T38" fmla="*/ 728688595 w 1591"/>
              <a:gd name="T39" fmla="*/ 2147483647 h 1317"/>
              <a:gd name="T40" fmla="*/ 701431316 w 1591"/>
              <a:gd name="T41" fmla="*/ 2147483647 h 1317"/>
              <a:gd name="T42" fmla="*/ 670538575 w 1591"/>
              <a:gd name="T43" fmla="*/ 2147483647 h 1317"/>
              <a:gd name="T44" fmla="*/ 643281464 w 1591"/>
              <a:gd name="T45" fmla="*/ 2147483647 h 1317"/>
              <a:gd name="T46" fmla="*/ 619657287 w 1591"/>
              <a:gd name="T47" fmla="*/ 2147483647 h 1317"/>
              <a:gd name="T48" fmla="*/ 599668739 w 1591"/>
              <a:gd name="T49" fmla="*/ 2147483647 h 1317"/>
              <a:gd name="T50" fmla="*/ 574228769 w 1591"/>
              <a:gd name="T51" fmla="*/ 2147483647 h 1317"/>
              <a:gd name="T52" fmla="*/ 554238873 w 1591"/>
              <a:gd name="T53" fmla="*/ 2147483647 h 1317"/>
              <a:gd name="T54" fmla="*/ 541518888 w 1591"/>
              <a:gd name="T55" fmla="*/ 2147483647 h 1317"/>
              <a:gd name="T56" fmla="*/ 523347481 w 1591"/>
              <a:gd name="T57" fmla="*/ 2147483647 h 1317"/>
              <a:gd name="T58" fmla="*/ 499724651 w 1591"/>
              <a:gd name="T59" fmla="*/ 2147483647 h 1317"/>
              <a:gd name="T60" fmla="*/ 488820459 w 1591"/>
              <a:gd name="T61" fmla="*/ 2147483647 h 1317"/>
              <a:gd name="T62" fmla="*/ 472466192 w 1591"/>
              <a:gd name="T63" fmla="*/ 2147483647 h 1317"/>
              <a:gd name="T64" fmla="*/ 454294785 w 1591"/>
              <a:gd name="T65" fmla="*/ 2115367505 h 1317"/>
              <a:gd name="T66" fmla="*/ 445209082 w 1591"/>
              <a:gd name="T67" fmla="*/ 2039897016 h 1317"/>
              <a:gd name="T68" fmla="*/ 437940519 w 1591"/>
              <a:gd name="T69" fmla="*/ 1968867809 h 1317"/>
              <a:gd name="T70" fmla="*/ 430671956 w 1591"/>
              <a:gd name="T71" fmla="*/ 1886739123 h 1317"/>
              <a:gd name="T72" fmla="*/ 423402045 w 1591"/>
              <a:gd name="T73" fmla="*/ 1811268635 h 1317"/>
              <a:gd name="T74" fmla="*/ 423402045 w 1591"/>
              <a:gd name="T75" fmla="*/ 1733579740 h 1317"/>
              <a:gd name="T76" fmla="*/ 423402045 w 1591"/>
              <a:gd name="T77" fmla="*/ 1653670951 h 1317"/>
              <a:gd name="T78" fmla="*/ 423402045 w 1591"/>
              <a:gd name="T79" fmla="*/ 1549345917 h 1317"/>
              <a:gd name="T80" fmla="*/ 427036326 w 1591"/>
              <a:gd name="T81" fmla="*/ 1456117754 h 1317"/>
              <a:gd name="T82" fmla="*/ 430671956 w 1591"/>
              <a:gd name="T83" fmla="*/ 1398406430 h 1317"/>
              <a:gd name="T84" fmla="*/ 437940519 w 1591"/>
              <a:gd name="T85" fmla="*/ 1325155837 h 1317"/>
              <a:gd name="T86" fmla="*/ 445209082 w 1591"/>
              <a:gd name="T87" fmla="*/ 1254126629 h 1317"/>
              <a:gd name="T88" fmla="*/ 457929067 w 1591"/>
              <a:gd name="T89" fmla="*/ 1165338257 h 1317"/>
              <a:gd name="T90" fmla="*/ 476100474 w 1591"/>
              <a:gd name="T91" fmla="*/ 1092089154 h 1317"/>
              <a:gd name="T92" fmla="*/ 492456088 w 1591"/>
              <a:gd name="T93" fmla="*/ 1025498247 h 1317"/>
              <a:gd name="T94" fmla="*/ 516078918 w 1591"/>
              <a:gd name="T95" fmla="*/ 941149666 h 1317"/>
              <a:gd name="T96" fmla="*/ 534250325 w 1591"/>
              <a:gd name="T97" fmla="*/ 872338864 h 1317"/>
              <a:gd name="T98" fmla="*/ 554238873 w 1591"/>
              <a:gd name="T99" fmla="*/ 792430074 h 1317"/>
              <a:gd name="T100" fmla="*/ 581497332 w 1591"/>
              <a:gd name="T101" fmla="*/ 723619086 h 1317"/>
              <a:gd name="T102" fmla="*/ 612388724 w 1591"/>
              <a:gd name="T103" fmla="*/ 650369983 h 1317"/>
              <a:gd name="T104" fmla="*/ 639647183 w 1591"/>
              <a:gd name="T105" fmla="*/ 572681088 h 1317"/>
              <a:gd name="T106" fmla="*/ 681441420 w 1591"/>
              <a:gd name="T107" fmla="*/ 483892716 h 1317"/>
              <a:gd name="T108" fmla="*/ 0 w 1591"/>
              <a:gd name="T109" fmla="*/ 250825940 h 1317"/>
              <a:gd name="T110" fmla="*/ 1799006386 w 1591"/>
              <a:gd name="T111" fmla="*/ 0 h 1317"/>
              <a:gd name="T112" fmla="*/ 2147483647 w 1591"/>
              <a:gd name="T113" fmla="*/ 1209733188 h 13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591"/>
              <a:gd name="T172" fmla="*/ 0 h 1317"/>
              <a:gd name="T173" fmla="*/ 1591 w 1591"/>
              <a:gd name="T174" fmla="*/ 1317 h 131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591" h="1317">
                <a:moveTo>
                  <a:pt x="1590" y="545"/>
                </a:moveTo>
                <a:lnTo>
                  <a:pt x="1186" y="436"/>
                </a:lnTo>
                <a:lnTo>
                  <a:pt x="1169" y="459"/>
                </a:lnTo>
                <a:lnTo>
                  <a:pt x="1160" y="484"/>
                </a:lnTo>
                <a:lnTo>
                  <a:pt x="1148" y="511"/>
                </a:lnTo>
                <a:lnTo>
                  <a:pt x="1139" y="537"/>
                </a:lnTo>
                <a:lnTo>
                  <a:pt x="1126" y="573"/>
                </a:lnTo>
                <a:lnTo>
                  <a:pt x="1120" y="602"/>
                </a:lnTo>
                <a:lnTo>
                  <a:pt x="1112" y="634"/>
                </a:lnTo>
                <a:lnTo>
                  <a:pt x="1109" y="670"/>
                </a:lnTo>
                <a:lnTo>
                  <a:pt x="1103" y="705"/>
                </a:lnTo>
                <a:lnTo>
                  <a:pt x="1103" y="771"/>
                </a:lnTo>
                <a:lnTo>
                  <a:pt x="1107" y="804"/>
                </a:lnTo>
                <a:lnTo>
                  <a:pt x="1109" y="837"/>
                </a:lnTo>
                <a:lnTo>
                  <a:pt x="1116" y="869"/>
                </a:lnTo>
                <a:lnTo>
                  <a:pt x="1124" y="901"/>
                </a:lnTo>
                <a:lnTo>
                  <a:pt x="1135" y="932"/>
                </a:lnTo>
                <a:lnTo>
                  <a:pt x="1144" y="968"/>
                </a:lnTo>
                <a:lnTo>
                  <a:pt x="1161" y="1002"/>
                </a:lnTo>
                <a:lnTo>
                  <a:pt x="401" y="1316"/>
                </a:lnTo>
                <a:lnTo>
                  <a:pt x="386" y="1284"/>
                </a:lnTo>
                <a:lnTo>
                  <a:pt x="369" y="1257"/>
                </a:lnTo>
                <a:lnTo>
                  <a:pt x="354" y="1231"/>
                </a:lnTo>
                <a:lnTo>
                  <a:pt x="341" y="1201"/>
                </a:lnTo>
                <a:lnTo>
                  <a:pt x="330" y="1178"/>
                </a:lnTo>
                <a:lnTo>
                  <a:pt x="316" y="1149"/>
                </a:lnTo>
                <a:lnTo>
                  <a:pt x="305" y="1125"/>
                </a:lnTo>
                <a:lnTo>
                  <a:pt x="298" y="1100"/>
                </a:lnTo>
                <a:lnTo>
                  <a:pt x="288" y="1074"/>
                </a:lnTo>
                <a:lnTo>
                  <a:pt x="275" y="1043"/>
                </a:lnTo>
                <a:lnTo>
                  <a:pt x="269" y="1011"/>
                </a:lnTo>
                <a:lnTo>
                  <a:pt x="260" y="982"/>
                </a:lnTo>
                <a:lnTo>
                  <a:pt x="250" y="953"/>
                </a:lnTo>
                <a:lnTo>
                  <a:pt x="245" y="919"/>
                </a:lnTo>
                <a:lnTo>
                  <a:pt x="241" y="887"/>
                </a:lnTo>
                <a:lnTo>
                  <a:pt x="237" y="850"/>
                </a:lnTo>
                <a:lnTo>
                  <a:pt x="233" y="816"/>
                </a:lnTo>
                <a:lnTo>
                  <a:pt x="233" y="781"/>
                </a:lnTo>
                <a:lnTo>
                  <a:pt x="233" y="745"/>
                </a:lnTo>
                <a:lnTo>
                  <a:pt x="233" y="698"/>
                </a:lnTo>
                <a:lnTo>
                  <a:pt x="235" y="656"/>
                </a:lnTo>
                <a:lnTo>
                  <a:pt x="237" y="630"/>
                </a:lnTo>
                <a:lnTo>
                  <a:pt x="241" y="597"/>
                </a:lnTo>
                <a:lnTo>
                  <a:pt x="245" y="565"/>
                </a:lnTo>
                <a:lnTo>
                  <a:pt x="252" y="525"/>
                </a:lnTo>
                <a:lnTo>
                  <a:pt x="262" y="492"/>
                </a:lnTo>
                <a:lnTo>
                  <a:pt x="271" y="462"/>
                </a:lnTo>
                <a:lnTo>
                  <a:pt x="284" y="424"/>
                </a:lnTo>
                <a:lnTo>
                  <a:pt x="294" y="393"/>
                </a:lnTo>
                <a:lnTo>
                  <a:pt x="305" y="357"/>
                </a:lnTo>
                <a:lnTo>
                  <a:pt x="320" y="326"/>
                </a:lnTo>
                <a:lnTo>
                  <a:pt x="337" y="293"/>
                </a:lnTo>
                <a:lnTo>
                  <a:pt x="352" y="258"/>
                </a:lnTo>
                <a:lnTo>
                  <a:pt x="375" y="218"/>
                </a:lnTo>
                <a:lnTo>
                  <a:pt x="0" y="113"/>
                </a:lnTo>
                <a:lnTo>
                  <a:pt x="990" y="0"/>
                </a:lnTo>
                <a:lnTo>
                  <a:pt x="1590" y="545"/>
                </a:lnTo>
              </a:path>
            </a:pathLst>
          </a:custGeom>
          <a:solidFill>
            <a:srgbClr val="FFCC00"/>
          </a:solidFill>
          <a:ln w="9525">
            <a:miter lim="800000"/>
            <a:headEnd/>
            <a:tailEnd/>
          </a:ln>
          <a:scene3d>
            <a:camera prst="legacyObliqueTopRight"/>
            <a:lightRig rig="legacyFlat3" dir="b"/>
          </a:scene3d>
          <a:sp3d extrusionH="201600" prstMaterial="legacyMatte">
            <a:bevelT w="13500" h="13500" prst="angle"/>
            <a:bevelB w="13500" h="13500" prst="angle"/>
            <a:extrusionClr>
              <a:srgbClr val="FFCC00"/>
            </a:extrusionClr>
          </a:sp3d>
        </p:spPr>
        <p:txBody>
          <a:bodyPr>
            <a:flatTx/>
          </a:bodyPr>
          <a:lstStyle/>
          <a:p>
            <a:endParaRPr lang="en-US"/>
          </a:p>
        </p:txBody>
      </p:sp>
      <p:sp>
        <p:nvSpPr>
          <p:cNvPr id="9223" name="Freeform 6"/>
          <p:cNvSpPr>
            <a:spLocks/>
          </p:cNvSpPr>
          <p:nvPr/>
        </p:nvSpPr>
        <p:spPr bwMode="auto">
          <a:xfrm>
            <a:off x="889000" y="4014788"/>
            <a:ext cx="2619375" cy="1549400"/>
          </a:xfrm>
          <a:custGeom>
            <a:avLst/>
            <a:gdLst>
              <a:gd name="T0" fmla="*/ 2147483647 w 1809"/>
              <a:gd name="T1" fmla="*/ 2147483647 h 1072"/>
              <a:gd name="T2" fmla="*/ 2147483647 w 1809"/>
              <a:gd name="T3" fmla="*/ 2147483647 h 1072"/>
              <a:gd name="T4" fmla="*/ 2147483647 w 1809"/>
              <a:gd name="T5" fmla="*/ 2147483647 h 1072"/>
              <a:gd name="T6" fmla="*/ 2147483647 w 1809"/>
              <a:gd name="T7" fmla="*/ 2147483647 h 1072"/>
              <a:gd name="T8" fmla="*/ 2147483647 w 1809"/>
              <a:gd name="T9" fmla="*/ 2147483647 h 1072"/>
              <a:gd name="T10" fmla="*/ 2147483647 w 1809"/>
              <a:gd name="T11" fmla="*/ 2124507550 h 1072"/>
              <a:gd name="T12" fmla="*/ 2147483647 w 1809"/>
              <a:gd name="T13" fmla="*/ 2099439657 h 1072"/>
              <a:gd name="T14" fmla="*/ 2147483647 w 1809"/>
              <a:gd name="T15" fmla="*/ 2072283255 h 1072"/>
              <a:gd name="T16" fmla="*/ 2147483647 w 1809"/>
              <a:gd name="T17" fmla="*/ 2051392380 h 1072"/>
              <a:gd name="T18" fmla="*/ 2147483647 w 1809"/>
              <a:gd name="T19" fmla="*/ 2015880495 h 1072"/>
              <a:gd name="T20" fmla="*/ 2147483647 w 1809"/>
              <a:gd name="T21" fmla="*/ 1984545629 h 1072"/>
              <a:gd name="T22" fmla="*/ 2147483647 w 1809"/>
              <a:gd name="T23" fmla="*/ 1953210763 h 1072"/>
              <a:gd name="T24" fmla="*/ 2147483647 w 1809"/>
              <a:gd name="T25" fmla="*/ 1921875896 h 1072"/>
              <a:gd name="T26" fmla="*/ 2111288803 w 1809"/>
              <a:gd name="T27" fmla="*/ 1886362566 h 1072"/>
              <a:gd name="T28" fmla="*/ 2033713912 w 1809"/>
              <a:gd name="T29" fmla="*/ 1852939190 h 1072"/>
              <a:gd name="T30" fmla="*/ 1966622310 w 1809"/>
              <a:gd name="T31" fmla="*/ 1815337351 h 1072"/>
              <a:gd name="T32" fmla="*/ 1891145524 w 1809"/>
              <a:gd name="T33" fmla="*/ 1773557047 h 1072"/>
              <a:gd name="T34" fmla="*/ 1830343896 w 1809"/>
              <a:gd name="T35" fmla="*/ 1738043717 h 1072"/>
              <a:gd name="T36" fmla="*/ 1752769005 w 1809"/>
              <a:gd name="T37" fmla="*/ 1692086395 h 1072"/>
              <a:gd name="T38" fmla="*/ 1681484087 w 1809"/>
              <a:gd name="T39" fmla="*/ 1652394601 h 1072"/>
              <a:gd name="T40" fmla="*/ 1620682459 w 1809"/>
              <a:gd name="T41" fmla="*/ 1610615742 h 1072"/>
              <a:gd name="T42" fmla="*/ 1553590857 w 1809"/>
              <a:gd name="T43" fmla="*/ 1566746930 h 1072"/>
              <a:gd name="T44" fmla="*/ 1507464023 w 1809"/>
              <a:gd name="T45" fmla="*/ 1535412063 h 1072"/>
              <a:gd name="T46" fmla="*/ 1446662395 w 1809"/>
              <a:gd name="T47" fmla="*/ 1493631398 h 1072"/>
              <a:gd name="T48" fmla="*/ 1387957424 w 1809"/>
              <a:gd name="T49" fmla="*/ 1451851095 h 1072"/>
              <a:gd name="T50" fmla="*/ 1325059138 w 1809"/>
              <a:gd name="T51" fmla="*/ 1397538290 h 1072"/>
              <a:gd name="T52" fmla="*/ 1268450825 w 1809"/>
              <a:gd name="T53" fmla="*/ 1355757987 h 1072"/>
              <a:gd name="T54" fmla="*/ 1205552539 w 1809"/>
              <a:gd name="T55" fmla="*/ 1305622200 h 1072"/>
              <a:gd name="T56" fmla="*/ 1138460937 w 1809"/>
              <a:gd name="T57" fmla="*/ 1247129486 h 1072"/>
              <a:gd name="T58" fmla="*/ 1079755966 w 1809"/>
              <a:gd name="T59" fmla="*/ 1199083655 h 1072"/>
              <a:gd name="T60" fmla="*/ 1018954338 w 1809"/>
              <a:gd name="T61" fmla="*/ 1138502432 h 1072"/>
              <a:gd name="T62" fmla="*/ 960249367 w 1809"/>
              <a:gd name="T63" fmla="*/ 1082099672 h 1072"/>
              <a:gd name="T64" fmla="*/ 905736264 w 1809"/>
              <a:gd name="T65" fmla="*/ 1023606958 h 1072"/>
              <a:gd name="T66" fmla="*/ 849127951 w 1809"/>
              <a:gd name="T67" fmla="*/ 960937226 h 1072"/>
              <a:gd name="T68" fmla="*/ 807196243 w 1809"/>
              <a:gd name="T69" fmla="*/ 902445957 h 1072"/>
              <a:gd name="T70" fmla="*/ 758974380 w 1809"/>
              <a:gd name="T71" fmla="*/ 852310171 h 1072"/>
              <a:gd name="T72" fmla="*/ 719137882 w 1809"/>
              <a:gd name="T73" fmla="*/ 795907411 h 1072"/>
              <a:gd name="T74" fmla="*/ 0 w 1809"/>
              <a:gd name="T75" fmla="*/ 1006895993 h 1072"/>
              <a:gd name="T76" fmla="*/ 1186682618 w 1809"/>
              <a:gd name="T77" fmla="*/ 0 h 1072"/>
              <a:gd name="T78" fmla="*/ 2147483647 w 1809"/>
              <a:gd name="T79" fmla="*/ 106538591 h 1072"/>
              <a:gd name="T80" fmla="*/ 2147483647 w 1809"/>
              <a:gd name="T81" fmla="*/ 330061164 h 1072"/>
              <a:gd name="T82" fmla="*/ 2147483647 w 1809"/>
              <a:gd name="T83" fmla="*/ 392730987 h 1072"/>
              <a:gd name="T84" fmla="*/ 2147483647 w 1809"/>
              <a:gd name="T85" fmla="*/ 463756202 h 1072"/>
              <a:gd name="T86" fmla="*/ 2147483647 w 1809"/>
              <a:gd name="T87" fmla="*/ 534782863 h 1072"/>
              <a:gd name="T88" fmla="*/ 2147483647 w 1809"/>
              <a:gd name="T89" fmla="*/ 614165006 h 1072"/>
              <a:gd name="T90" fmla="*/ 2147483647 w 1809"/>
              <a:gd name="T91" fmla="*/ 672656275 h 1072"/>
              <a:gd name="T92" fmla="*/ 2147483647 w 1809"/>
              <a:gd name="T93" fmla="*/ 733237498 h 1072"/>
              <a:gd name="T94" fmla="*/ 2147483647 w 1809"/>
              <a:gd name="T95" fmla="*/ 795907411 h 1072"/>
              <a:gd name="T96" fmla="*/ 2147483647 w 1809"/>
              <a:gd name="T97" fmla="*/ 846043197 h 1072"/>
              <a:gd name="T98" fmla="*/ 2147483647 w 1809"/>
              <a:gd name="T99" fmla="*/ 896178984 h 1072"/>
              <a:gd name="T100" fmla="*/ 2147483647 w 1809"/>
              <a:gd name="T101" fmla="*/ 948403279 h 1072"/>
              <a:gd name="T102" fmla="*/ 2147483647 w 1809"/>
              <a:gd name="T103" fmla="*/ 996450556 h 1072"/>
              <a:gd name="T104" fmla="*/ 2147483647 w 1809"/>
              <a:gd name="T105" fmla="*/ 1040319369 h 1072"/>
              <a:gd name="T106" fmla="*/ 2147483647 w 1809"/>
              <a:gd name="T107" fmla="*/ 1077921208 h 1072"/>
              <a:gd name="T108" fmla="*/ 2147483647 w 1809"/>
              <a:gd name="T109" fmla="*/ 1121790021 h 1072"/>
              <a:gd name="T110" fmla="*/ 2147483647 w 1809"/>
              <a:gd name="T111" fmla="*/ 1161481815 h 1072"/>
              <a:gd name="T112" fmla="*/ 2147483647 w 1809"/>
              <a:gd name="T113" fmla="*/ 1180282735 h 1072"/>
              <a:gd name="T114" fmla="*/ 2147483647 w 1809"/>
              <a:gd name="T115" fmla="*/ 1205350628 h 1072"/>
              <a:gd name="T116" fmla="*/ 2147483647 w 1809"/>
              <a:gd name="T117" fmla="*/ 2147483647 h 107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809"/>
              <a:gd name="T178" fmla="*/ 0 h 1072"/>
              <a:gd name="T179" fmla="*/ 1809 w 1809"/>
              <a:gd name="T180" fmla="*/ 1072 h 107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809" h="1072">
                <a:moveTo>
                  <a:pt x="1436" y="1071"/>
                </a:moveTo>
                <a:lnTo>
                  <a:pt x="1398" y="1061"/>
                </a:lnTo>
                <a:lnTo>
                  <a:pt x="1368" y="1050"/>
                </a:lnTo>
                <a:lnTo>
                  <a:pt x="1336" y="1040"/>
                </a:lnTo>
                <a:lnTo>
                  <a:pt x="1306" y="1030"/>
                </a:lnTo>
                <a:lnTo>
                  <a:pt x="1273" y="1017"/>
                </a:lnTo>
                <a:lnTo>
                  <a:pt x="1241" y="1005"/>
                </a:lnTo>
                <a:lnTo>
                  <a:pt x="1211" y="992"/>
                </a:lnTo>
                <a:lnTo>
                  <a:pt x="1177" y="982"/>
                </a:lnTo>
                <a:lnTo>
                  <a:pt x="1143" y="965"/>
                </a:lnTo>
                <a:lnTo>
                  <a:pt x="1102" y="950"/>
                </a:lnTo>
                <a:lnTo>
                  <a:pt x="1072" y="935"/>
                </a:lnTo>
                <a:lnTo>
                  <a:pt x="1041" y="920"/>
                </a:lnTo>
                <a:lnTo>
                  <a:pt x="1007" y="903"/>
                </a:lnTo>
                <a:lnTo>
                  <a:pt x="970" y="887"/>
                </a:lnTo>
                <a:lnTo>
                  <a:pt x="938" y="869"/>
                </a:lnTo>
                <a:lnTo>
                  <a:pt x="902" y="849"/>
                </a:lnTo>
                <a:lnTo>
                  <a:pt x="873" y="832"/>
                </a:lnTo>
                <a:lnTo>
                  <a:pt x="836" y="810"/>
                </a:lnTo>
                <a:lnTo>
                  <a:pt x="802" y="791"/>
                </a:lnTo>
                <a:lnTo>
                  <a:pt x="773" y="771"/>
                </a:lnTo>
                <a:lnTo>
                  <a:pt x="741" y="750"/>
                </a:lnTo>
                <a:lnTo>
                  <a:pt x="719" y="735"/>
                </a:lnTo>
                <a:lnTo>
                  <a:pt x="690" y="715"/>
                </a:lnTo>
                <a:lnTo>
                  <a:pt x="662" y="695"/>
                </a:lnTo>
                <a:lnTo>
                  <a:pt x="632" y="669"/>
                </a:lnTo>
                <a:lnTo>
                  <a:pt x="605" y="649"/>
                </a:lnTo>
                <a:lnTo>
                  <a:pt x="575" y="625"/>
                </a:lnTo>
                <a:lnTo>
                  <a:pt x="543" y="597"/>
                </a:lnTo>
                <a:lnTo>
                  <a:pt x="515" y="574"/>
                </a:lnTo>
                <a:lnTo>
                  <a:pt x="486" y="545"/>
                </a:lnTo>
                <a:lnTo>
                  <a:pt x="458" y="518"/>
                </a:lnTo>
                <a:lnTo>
                  <a:pt x="432" y="490"/>
                </a:lnTo>
                <a:lnTo>
                  <a:pt x="405" y="460"/>
                </a:lnTo>
                <a:lnTo>
                  <a:pt x="385" y="432"/>
                </a:lnTo>
                <a:lnTo>
                  <a:pt x="362" y="408"/>
                </a:lnTo>
                <a:lnTo>
                  <a:pt x="343" y="381"/>
                </a:lnTo>
                <a:lnTo>
                  <a:pt x="0" y="482"/>
                </a:lnTo>
                <a:lnTo>
                  <a:pt x="566" y="0"/>
                </a:lnTo>
                <a:lnTo>
                  <a:pt x="1528" y="51"/>
                </a:lnTo>
                <a:lnTo>
                  <a:pt x="1143" y="158"/>
                </a:lnTo>
                <a:lnTo>
                  <a:pt x="1166" y="188"/>
                </a:lnTo>
                <a:lnTo>
                  <a:pt x="1194" y="222"/>
                </a:lnTo>
                <a:lnTo>
                  <a:pt x="1228" y="256"/>
                </a:lnTo>
                <a:lnTo>
                  <a:pt x="1268" y="294"/>
                </a:lnTo>
                <a:lnTo>
                  <a:pt x="1302" y="322"/>
                </a:lnTo>
                <a:lnTo>
                  <a:pt x="1343" y="351"/>
                </a:lnTo>
                <a:lnTo>
                  <a:pt x="1379" y="381"/>
                </a:lnTo>
                <a:lnTo>
                  <a:pt x="1419" y="405"/>
                </a:lnTo>
                <a:lnTo>
                  <a:pt x="1462" y="429"/>
                </a:lnTo>
                <a:lnTo>
                  <a:pt x="1506" y="454"/>
                </a:lnTo>
                <a:lnTo>
                  <a:pt x="1549" y="477"/>
                </a:lnTo>
                <a:lnTo>
                  <a:pt x="1592" y="498"/>
                </a:lnTo>
                <a:lnTo>
                  <a:pt x="1636" y="516"/>
                </a:lnTo>
                <a:lnTo>
                  <a:pt x="1687" y="537"/>
                </a:lnTo>
                <a:lnTo>
                  <a:pt x="1738" y="556"/>
                </a:lnTo>
                <a:lnTo>
                  <a:pt x="1774" y="565"/>
                </a:lnTo>
                <a:lnTo>
                  <a:pt x="1808" y="577"/>
                </a:lnTo>
                <a:lnTo>
                  <a:pt x="1436" y="1071"/>
                </a:lnTo>
              </a:path>
            </a:pathLst>
          </a:custGeom>
          <a:solidFill>
            <a:srgbClr val="FFCC99"/>
          </a:solidFill>
          <a:ln w="9525">
            <a:miter lim="800000"/>
            <a:headEnd/>
            <a:tailEnd/>
          </a:ln>
          <a:scene3d>
            <a:camera prst="legacyObliqueTopRight"/>
            <a:lightRig rig="legacyFlat3" dir="b"/>
          </a:scene3d>
          <a:sp3d extrusionH="201600" prstMaterial="legacyMatte">
            <a:bevelT w="13500" h="13500" prst="angle"/>
            <a:bevelB w="13500" h="13500" prst="angle"/>
            <a:extrusionClr>
              <a:srgbClr val="FFCC99"/>
            </a:extrusionClr>
          </a:sp3d>
        </p:spPr>
        <p:txBody>
          <a:bodyPr>
            <a:flatTx/>
          </a:bodyPr>
          <a:lstStyle/>
          <a:p>
            <a:endParaRPr lang="en-US"/>
          </a:p>
        </p:txBody>
      </p:sp>
      <p:sp>
        <p:nvSpPr>
          <p:cNvPr id="9224" name="Freeform 7"/>
          <p:cNvSpPr>
            <a:spLocks/>
          </p:cNvSpPr>
          <p:nvPr/>
        </p:nvSpPr>
        <p:spPr bwMode="auto">
          <a:xfrm>
            <a:off x="2819400" y="4581525"/>
            <a:ext cx="2973388" cy="1463675"/>
          </a:xfrm>
          <a:custGeom>
            <a:avLst/>
            <a:gdLst>
              <a:gd name="T0" fmla="*/ 1798783417 w 1963"/>
              <a:gd name="T1" fmla="*/ 0 h 982"/>
              <a:gd name="T2" fmla="*/ 1427095998 w 1963"/>
              <a:gd name="T3" fmla="*/ 559843811 h 982"/>
              <a:gd name="T4" fmla="*/ 1509691940 w 1963"/>
              <a:gd name="T5" fmla="*/ 584282109 h 982"/>
              <a:gd name="T6" fmla="*/ 1592289775 w 1963"/>
              <a:gd name="T7" fmla="*/ 599832534 h 982"/>
              <a:gd name="T8" fmla="*/ 1681770101 w 1963"/>
              <a:gd name="T9" fmla="*/ 613162109 h 982"/>
              <a:gd name="T10" fmla="*/ 1787310959 w 1963"/>
              <a:gd name="T11" fmla="*/ 628714025 h 982"/>
              <a:gd name="T12" fmla="*/ 1904324275 w 1963"/>
              <a:gd name="T13" fmla="*/ 644264450 h 982"/>
              <a:gd name="T14" fmla="*/ 2007570338 w 1963"/>
              <a:gd name="T15" fmla="*/ 650929982 h 982"/>
              <a:gd name="T16" fmla="*/ 2115404476 w 1963"/>
              <a:gd name="T17" fmla="*/ 662037216 h 982"/>
              <a:gd name="T18" fmla="*/ 2147483647 w 1963"/>
              <a:gd name="T19" fmla="*/ 673145940 h 982"/>
              <a:gd name="T20" fmla="*/ 2147483647 w 1963"/>
              <a:gd name="T21" fmla="*/ 677589132 h 982"/>
              <a:gd name="T22" fmla="*/ 2147483647 w 1963"/>
              <a:gd name="T23" fmla="*/ 677589132 h 982"/>
              <a:gd name="T24" fmla="*/ 2147483647 w 1963"/>
              <a:gd name="T25" fmla="*/ 675366791 h 982"/>
              <a:gd name="T26" fmla="*/ 2147483647 w 1963"/>
              <a:gd name="T27" fmla="*/ 670923599 h 982"/>
              <a:gd name="T28" fmla="*/ 2147483647 w 1963"/>
              <a:gd name="T29" fmla="*/ 657594024 h 982"/>
              <a:gd name="T30" fmla="*/ 2147483647 w 1963"/>
              <a:gd name="T31" fmla="*/ 646486791 h 982"/>
              <a:gd name="T32" fmla="*/ 2147483647 w 1963"/>
              <a:gd name="T33" fmla="*/ 635378067 h 982"/>
              <a:gd name="T34" fmla="*/ 2147483647 w 1963"/>
              <a:gd name="T35" fmla="*/ 617605301 h 982"/>
              <a:gd name="T36" fmla="*/ 2147483647 w 1963"/>
              <a:gd name="T37" fmla="*/ 593168492 h 982"/>
              <a:gd name="T38" fmla="*/ 2147483647 w 1963"/>
              <a:gd name="T39" fmla="*/ 1648429277 h 982"/>
              <a:gd name="T40" fmla="*/ 2147483647 w 1963"/>
              <a:gd name="T41" fmla="*/ 1675088427 h 982"/>
              <a:gd name="T42" fmla="*/ 2147483647 w 1963"/>
              <a:gd name="T43" fmla="*/ 1697304384 h 982"/>
              <a:gd name="T44" fmla="*/ 2147483647 w 1963"/>
              <a:gd name="T45" fmla="*/ 1715077150 h 982"/>
              <a:gd name="T46" fmla="*/ 2147483647 w 1963"/>
              <a:gd name="T47" fmla="*/ 1737293108 h 982"/>
              <a:gd name="T48" fmla="*/ 2147483647 w 1963"/>
              <a:gd name="T49" fmla="*/ 1750622683 h 982"/>
              <a:gd name="T50" fmla="*/ 2147483647 w 1963"/>
              <a:gd name="T51" fmla="*/ 1770617790 h 982"/>
              <a:gd name="T52" fmla="*/ 2147483647 w 1963"/>
              <a:gd name="T53" fmla="*/ 1783947364 h 982"/>
              <a:gd name="T54" fmla="*/ 2147483647 w 1963"/>
              <a:gd name="T55" fmla="*/ 1795054598 h 982"/>
              <a:gd name="T56" fmla="*/ 2147483647 w 1963"/>
              <a:gd name="T57" fmla="*/ 1810606514 h 982"/>
              <a:gd name="T58" fmla="*/ 2147483647 w 1963"/>
              <a:gd name="T59" fmla="*/ 1826156939 h 982"/>
              <a:gd name="T60" fmla="*/ 2147483647 w 1963"/>
              <a:gd name="T61" fmla="*/ 1837265663 h 982"/>
              <a:gd name="T62" fmla="*/ 2147483647 w 1963"/>
              <a:gd name="T63" fmla="*/ 1850595238 h 982"/>
              <a:gd name="T64" fmla="*/ 2147483647 w 1963"/>
              <a:gd name="T65" fmla="*/ 1859481621 h 982"/>
              <a:gd name="T66" fmla="*/ 2147483647 w 1963"/>
              <a:gd name="T67" fmla="*/ 1872811195 h 982"/>
              <a:gd name="T68" fmla="*/ 2147483647 w 1963"/>
              <a:gd name="T69" fmla="*/ 1879475237 h 982"/>
              <a:gd name="T70" fmla="*/ 2147483647 w 1963"/>
              <a:gd name="T71" fmla="*/ 1881697578 h 982"/>
              <a:gd name="T72" fmla="*/ 2147483647 w 1963"/>
              <a:gd name="T73" fmla="*/ 1886140770 h 982"/>
              <a:gd name="T74" fmla="*/ 2147483647 w 1963"/>
              <a:gd name="T75" fmla="*/ 1886140770 h 982"/>
              <a:gd name="T76" fmla="*/ 2147483647 w 1963"/>
              <a:gd name="T77" fmla="*/ 1886140770 h 982"/>
              <a:gd name="T78" fmla="*/ 2147483647 w 1963"/>
              <a:gd name="T79" fmla="*/ 1886140770 h 982"/>
              <a:gd name="T80" fmla="*/ 2147483647 w 1963"/>
              <a:gd name="T81" fmla="*/ 1883919919 h 982"/>
              <a:gd name="T82" fmla="*/ 2099343943 w 1963"/>
              <a:gd name="T83" fmla="*/ 1881697578 h 982"/>
              <a:gd name="T84" fmla="*/ 1984626937 w 1963"/>
              <a:gd name="T85" fmla="*/ 1879475237 h 982"/>
              <a:gd name="T86" fmla="*/ 1869908415 w 1963"/>
              <a:gd name="T87" fmla="*/ 1872811195 h 982"/>
              <a:gd name="T88" fmla="*/ 1734541287 w 1963"/>
              <a:gd name="T89" fmla="*/ 1857259280 h 982"/>
              <a:gd name="T90" fmla="*/ 1622116046 w 1963"/>
              <a:gd name="T91" fmla="*/ 1843929705 h 982"/>
              <a:gd name="T92" fmla="*/ 1509691940 w 1963"/>
              <a:gd name="T93" fmla="*/ 1837265663 h 982"/>
              <a:gd name="T94" fmla="*/ 1378914401 w 1963"/>
              <a:gd name="T95" fmla="*/ 1815049705 h 982"/>
              <a:gd name="T96" fmla="*/ 1275666823 w 1963"/>
              <a:gd name="T97" fmla="*/ 1799497790 h 982"/>
              <a:gd name="T98" fmla="*/ 1149477358 w 1963"/>
              <a:gd name="T99" fmla="*/ 1783947364 h 982"/>
              <a:gd name="T100" fmla="*/ 1037053631 w 1963"/>
              <a:gd name="T101" fmla="*/ 1766174598 h 982"/>
              <a:gd name="T102" fmla="*/ 924629904 w 1963"/>
              <a:gd name="T103" fmla="*/ 1743958641 h 982"/>
              <a:gd name="T104" fmla="*/ 807616588 w 1963"/>
              <a:gd name="T105" fmla="*/ 1719520342 h 982"/>
              <a:gd name="T106" fmla="*/ 665366402 w 1963"/>
              <a:gd name="T107" fmla="*/ 1683974810 h 982"/>
              <a:gd name="T108" fmla="*/ 323505537 w 1963"/>
              <a:gd name="T109" fmla="*/ 2147483647 h 982"/>
              <a:gd name="T110" fmla="*/ 0 w 1963"/>
              <a:gd name="T111" fmla="*/ 782003574 h 982"/>
              <a:gd name="T112" fmla="*/ 1798783417 w 1963"/>
              <a:gd name="T113" fmla="*/ 0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963"/>
              <a:gd name="T172" fmla="*/ 0 h 982"/>
              <a:gd name="T173" fmla="*/ 1963 w 1963"/>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963" h="982">
                <a:moveTo>
                  <a:pt x="784" y="0"/>
                </a:moveTo>
                <a:lnTo>
                  <a:pt x="622" y="252"/>
                </a:lnTo>
                <a:lnTo>
                  <a:pt x="658" y="263"/>
                </a:lnTo>
                <a:lnTo>
                  <a:pt x="694" y="270"/>
                </a:lnTo>
                <a:lnTo>
                  <a:pt x="733" y="276"/>
                </a:lnTo>
                <a:lnTo>
                  <a:pt x="779" y="283"/>
                </a:lnTo>
                <a:lnTo>
                  <a:pt x="830" y="290"/>
                </a:lnTo>
                <a:lnTo>
                  <a:pt x="875" y="293"/>
                </a:lnTo>
                <a:lnTo>
                  <a:pt x="922" y="298"/>
                </a:lnTo>
                <a:lnTo>
                  <a:pt x="977" y="303"/>
                </a:lnTo>
                <a:lnTo>
                  <a:pt x="1031" y="305"/>
                </a:lnTo>
                <a:lnTo>
                  <a:pt x="1131" y="305"/>
                </a:lnTo>
                <a:lnTo>
                  <a:pt x="1184" y="304"/>
                </a:lnTo>
                <a:lnTo>
                  <a:pt x="1231" y="302"/>
                </a:lnTo>
                <a:lnTo>
                  <a:pt x="1281" y="296"/>
                </a:lnTo>
                <a:lnTo>
                  <a:pt x="1331" y="291"/>
                </a:lnTo>
                <a:lnTo>
                  <a:pt x="1375" y="286"/>
                </a:lnTo>
                <a:lnTo>
                  <a:pt x="1431" y="278"/>
                </a:lnTo>
                <a:lnTo>
                  <a:pt x="1484" y="267"/>
                </a:lnTo>
                <a:lnTo>
                  <a:pt x="1962" y="742"/>
                </a:lnTo>
                <a:lnTo>
                  <a:pt x="1916" y="754"/>
                </a:lnTo>
                <a:lnTo>
                  <a:pt x="1871" y="764"/>
                </a:lnTo>
                <a:lnTo>
                  <a:pt x="1831" y="772"/>
                </a:lnTo>
                <a:lnTo>
                  <a:pt x="1790" y="782"/>
                </a:lnTo>
                <a:lnTo>
                  <a:pt x="1750" y="788"/>
                </a:lnTo>
                <a:lnTo>
                  <a:pt x="1707" y="797"/>
                </a:lnTo>
                <a:lnTo>
                  <a:pt x="1671" y="803"/>
                </a:lnTo>
                <a:lnTo>
                  <a:pt x="1631" y="808"/>
                </a:lnTo>
                <a:lnTo>
                  <a:pt x="1592" y="815"/>
                </a:lnTo>
                <a:lnTo>
                  <a:pt x="1548" y="822"/>
                </a:lnTo>
                <a:lnTo>
                  <a:pt x="1496" y="827"/>
                </a:lnTo>
                <a:lnTo>
                  <a:pt x="1456" y="833"/>
                </a:lnTo>
                <a:lnTo>
                  <a:pt x="1409" y="837"/>
                </a:lnTo>
                <a:lnTo>
                  <a:pt x="1360" y="843"/>
                </a:lnTo>
                <a:lnTo>
                  <a:pt x="1309" y="846"/>
                </a:lnTo>
                <a:lnTo>
                  <a:pt x="1254" y="847"/>
                </a:lnTo>
                <a:lnTo>
                  <a:pt x="1198" y="849"/>
                </a:lnTo>
                <a:lnTo>
                  <a:pt x="1148" y="849"/>
                </a:lnTo>
                <a:lnTo>
                  <a:pt x="1092" y="849"/>
                </a:lnTo>
                <a:lnTo>
                  <a:pt x="1022" y="849"/>
                </a:lnTo>
                <a:lnTo>
                  <a:pt x="960" y="848"/>
                </a:lnTo>
                <a:lnTo>
                  <a:pt x="915" y="847"/>
                </a:lnTo>
                <a:lnTo>
                  <a:pt x="865" y="846"/>
                </a:lnTo>
                <a:lnTo>
                  <a:pt x="815" y="843"/>
                </a:lnTo>
                <a:lnTo>
                  <a:pt x="756" y="836"/>
                </a:lnTo>
                <a:lnTo>
                  <a:pt x="707" y="830"/>
                </a:lnTo>
                <a:lnTo>
                  <a:pt x="658" y="827"/>
                </a:lnTo>
                <a:lnTo>
                  <a:pt x="601" y="817"/>
                </a:lnTo>
                <a:lnTo>
                  <a:pt x="556" y="810"/>
                </a:lnTo>
                <a:lnTo>
                  <a:pt x="501" y="803"/>
                </a:lnTo>
                <a:lnTo>
                  <a:pt x="452" y="795"/>
                </a:lnTo>
                <a:lnTo>
                  <a:pt x="403" y="785"/>
                </a:lnTo>
                <a:lnTo>
                  <a:pt x="352" y="774"/>
                </a:lnTo>
                <a:lnTo>
                  <a:pt x="290" y="758"/>
                </a:lnTo>
                <a:lnTo>
                  <a:pt x="141" y="981"/>
                </a:lnTo>
                <a:lnTo>
                  <a:pt x="0" y="352"/>
                </a:lnTo>
                <a:lnTo>
                  <a:pt x="784" y="0"/>
                </a:lnTo>
              </a:path>
            </a:pathLst>
          </a:custGeom>
          <a:solidFill>
            <a:srgbClr val="FFCC99"/>
          </a:solidFill>
          <a:ln w="9525">
            <a:miter lim="800000"/>
            <a:headEnd/>
            <a:tailEnd/>
          </a:ln>
          <a:scene3d>
            <a:camera prst="legacyObliqueTopRight"/>
            <a:lightRig rig="legacyFlat3" dir="b"/>
          </a:scene3d>
          <a:sp3d extrusionH="201600" prstMaterial="legacyMatte">
            <a:bevelT w="13500" h="13500" prst="angle"/>
            <a:bevelB w="13500" h="13500" prst="angle"/>
            <a:extrusionClr>
              <a:srgbClr val="FFCC99"/>
            </a:extrusionClr>
          </a:sp3d>
        </p:spPr>
        <p:txBody>
          <a:bodyPr>
            <a:flatTx/>
          </a:bodyPr>
          <a:lstStyle/>
          <a:p>
            <a:endParaRPr lang="en-US"/>
          </a:p>
        </p:txBody>
      </p:sp>
      <p:sp>
        <p:nvSpPr>
          <p:cNvPr id="9225" name="Freeform 8"/>
          <p:cNvSpPr>
            <a:spLocks/>
          </p:cNvSpPr>
          <p:nvPr/>
        </p:nvSpPr>
        <p:spPr bwMode="auto">
          <a:xfrm>
            <a:off x="5106988" y="4284663"/>
            <a:ext cx="2589212" cy="1590675"/>
          </a:xfrm>
          <a:custGeom>
            <a:avLst/>
            <a:gdLst>
              <a:gd name="T0" fmla="*/ 2147483647 w 1709"/>
              <a:gd name="T1" fmla="*/ 517832493 h 1067"/>
              <a:gd name="T2" fmla="*/ 2147483647 w 1709"/>
              <a:gd name="T3" fmla="*/ 571173004 h 1067"/>
              <a:gd name="T4" fmla="*/ 2147483647 w 1709"/>
              <a:gd name="T5" fmla="*/ 613399666 h 1067"/>
              <a:gd name="T6" fmla="*/ 2147483647 w 1709"/>
              <a:gd name="T7" fmla="*/ 657847608 h 1067"/>
              <a:gd name="T8" fmla="*/ 2147483647 w 1709"/>
              <a:gd name="T9" fmla="*/ 700074270 h 1067"/>
              <a:gd name="T10" fmla="*/ 2147483647 w 1709"/>
              <a:gd name="T11" fmla="*/ 744523702 h 1067"/>
              <a:gd name="T12" fmla="*/ 2147483647 w 1709"/>
              <a:gd name="T13" fmla="*/ 788973321 h 1067"/>
              <a:gd name="T14" fmla="*/ 2147483647 w 1709"/>
              <a:gd name="T15" fmla="*/ 831199983 h 1067"/>
              <a:gd name="T16" fmla="*/ 2147483647 w 1709"/>
              <a:gd name="T17" fmla="*/ 877872185 h 1067"/>
              <a:gd name="T18" fmla="*/ 2147483647 w 1709"/>
              <a:gd name="T19" fmla="*/ 924542896 h 1067"/>
              <a:gd name="T20" fmla="*/ 2147483647 w 1709"/>
              <a:gd name="T21" fmla="*/ 980104686 h 1067"/>
              <a:gd name="T22" fmla="*/ 2147483647 w 1709"/>
              <a:gd name="T23" fmla="*/ 1022331349 h 1067"/>
              <a:gd name="T24" fmla="*/ 2147483647 w 1709"/>
              <a:gd name="T25" fmla="*/ 1060113962 h 1067"/>
              <a:gd name="T26" fmla="*/ 2147483647 w 1709"/>
              <a:gd name="T27" fmla="*/ 1113452983 h 1067"/>
              <a:gd name="T28" fmla="*/ 2147483647 w 1709"/>
              <a:gd name="T29" fmla="*/ 1166792003 h 1067"/>
              <a:gd name="T30" fmla="*/ 2147483647 w 1709"/>
              <a:gd name="T31" fmla="*/ 1211241435 h 1067"/>
              <a:gd name="T32" fmla="*/ 2147483647 w 1709"/>
              <a:gd name="T33" fmla="*/ 1260134916 h 1067"/>
              <a:gd name="T34" fmla="*/ 2147483647 w 1709"/>
              <a:gd name="T35" fmla="*/ 1300138809 h 1067"/>
              <a:gd name="T36" fmla="*/ 2147483647 w 1709"/>
              <a:gd name="T37" fmla="*/ 1351255060 h 1067"/>
              <a:gd name="T38" fmla="*/ 2147483647 w 1709"/>
              <a:gd name="T39" fmla="*/ 1400150031 h 1067"/>
              <a:gd name="T40" fmla="*/ 2147483647 w 1709"/>
              <a:gd name="T41" fmla="*/ 1437931154 h 1067"/>
              <a:gd name="T42" fmla="*/ 2147483647 w 1709"/>
              <a:gd name="T43" fmla="*/ 1482380586 h 1067"/>
              <a:gd name="T44" fmla="*/ 2147483647 w 1709"/>
              <a:gd name="T45" fmla="*/ 1515717660 h 1067"/>
              <a:gd name="T46" fmla="*/ 2147483647 w 1709"/>
              <a:gd name="T47" fmla="*/ 1553498783 h 1067"/>
              <a:gd name="T48" fmla="*/ 2147483647 w 1709"/>
              <a:gd name="T49" fmla="*/ 1593504539 h 1067"/>
              <a:gd name="T50" fmla="*/ 2147483647 w 1709"/>
              <a:gd name="T51" fmla="*/ 1633508432 h 1067"/>
              <a:gd name="T52" fmla="*/ 2147483647 w 1709"/>
              <a:gd name="T53" fmla="*/ 1669068276 h 1067"/>
              <a:gd name="T54" fmla="*/ 2147483647 w 1709"/>
              <a:gd name="T55" fmla="*/ 1711294938 h 1067"/>
              <a:gd name="T56" fmla="*/ 2147483647 w 1709"/>
              <a:gd name="T57" fmla="*/ 1755742879 h 1067"/>
              <a:gd name="T58" fmla="*/ 2079597973 w 1709"/>
              <a:gd name="T59" fmla="*/ 1793525493 h 1067"/>
              <a:gd name="T60" fmla="*/ 1980897361 w 1709"/>
              <a:gd name="T61" fmla="*/ 1835752156 h 1067"/>
              <a:gd name="T62" fmla="*/ 1882196749 w 1709"/>
              <a:gd name="T63" fmla="*/ 1875756048 h 1067"/>
              <a:gd name="T64" fmla="*/ 1776610259 w 1709"/>
              <a:gd name="T65" fmla="*/ 1913538662 h 1067"/>
              <a:gd name="T66" fmla="*/ 2147483647 w 1709"/>
              <a:gd name="T67" fmla="*/ 2147483647 h 1067"/>
              <a:gd name="T68" fmla="*/ 158379782 w 1709"/>
              <a:gd name="T69" fmla="*/ 1784635905 h 1067"/>
              <a:gd name="T70" fmla="*/ 0 w 1709"/>
              <a:gd name="T71" fmla="*/ 622289255 h 1067"/>
              <a:gd name="T72" fmla="*/ 445300590 w 1709"/>
              <a:gd name="T73" fmla="*/ 953435922 h 1067"/>
              <a:gd name="T74" fmla="*/ 548591787 w 1709"/>
              <a:gd name="T75" fmla="*/ 922321617 h 1067"/>
              <a:gd name="T76" fmla="*/ 654178277 w 1709"/>
              <a:gd name="T77" fmla="*/ 891205822 h 1067"/>
              <a:gd name="T78" fmla="*/ 785012985 w 1709"/>
              <a:gd name="T79" fmla="*/ 851201930 h 1067"/>
              <a:gd name="T80" fmla="*/ 913554106 w 1709"/>
              <a:gd name="T81" fmla="*/ 806752497 h 1067"/>
              <a:gd name="T82" fmla="*/ 1044388814 w 1709"/>
              <a:gd name="T83" fmla="*/ 751192012 h 1067"/>
              <a:gd name="T84" fmla="*/ 1156862697 w 1709"/>
              <a:gd name="T85" fmla="*/ 704519810 h 1067"/>
              <a:gd name="T86" fmla="*/ 1264744479 w 1709"/>
              <a:gd name="T87" fmla="*/ 646735250 h 1067"/>
              <a:gd name="T88" fmla="*/ 1372626262 w 1709"/>
              <a:gd name="T89" fmla="*/ 593396229 h 1067"/>
              <a:gd name="T90" fmla="*/ 1455259826 w 1709"/>
              <a:gd name="T91" fmla="*/ 542279979 h 1067"/>
              <a:gd name="T92" fmla="*/ 1551665145 w 1709"/>
              <a:gd name="T93" fmla="*/ 482274140 h 1067"/>
              <a:gd name="T94" fmla="*/ 1648069328 w 1709"/>
              <a:gd name="T95" fmla="*/ 417822761 h 1067"/>
              <a:gd name="T96" fmla="*/ 1726112307 w 1709"/>
              <a:gd name="T97" fmla="*/ 360038108 h 1067"/>
              <a:gd name="T98" fmla="*/ 1804153770 w 1709"/>
              <a:gd name="T99" fmla="*/ 297809500 h 1067"/>
              <a:gd name="T100" fmla="*/ 1877606164 w 1709"/>
              <a:gd name="T101" fmla="*/ 244470479 h 1067"/>
              <a:gd name="T102" fmla="*/ 1951057042 w 1709"/>
              <a:gd name="T103" fmla="*/ 166683926 h 1067"/>
              <a:gd name="T104" fmla="*/ 2019918850 w 1709"/>
              <a:gd name="T105" fmla="*/ 97788499 h 1067"/>
              <a:gd name="T106" fmla="*/ 2058938825 w 1709"/>
              <a:gd name="T107" fmla="*/ 48893504 h 1067"/>
              <a:gd name="T108" fmla="*/ 2093369729 w 1709"/>
              <a:gd name="T109" fmla="*/ 0 h 1067"/>
              <a:gd name="T110" fmla="*/ 2147483647 w 1709"/>
              <a:gd name="T111" fmla="*/ 517832493 h 106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709"/>
              <a:gd name="T169" fmla="*/ 0 h 1067"/>
              <a:gd name="T170" fmla="*/ 1709 w 1709"/>
              <a:gd name="T171" fmla="*/ 1067 h 106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709" h="1067">
                <a:moveTo>
                  <a:pt x="1708" y="233"/>
                </a:moveTo>
                <a:lnTo>
                  <a:pt x="1687" y="257"/>
                </a:lnTo>
                <a:lnTo>
                  <a:pt x="1672" y="276"/>
                </a:lnTo>
                <a:lnTo>
                  <a:pt x="1653" y="296"/>
                </a:lnTo>
                <a:lnTo>
                  <a:pt x="1640" y="315"/>
                </a:lnTo>
                <a:lnTo>
                  <a:pt x="1621" y="335"/>
                </a:lnTo>
                <a:lnTo>
                  <a:pt x="1600" y="355"/>
                </a:lnTo>
                <a:lnTo>
                  <a:pt x="1581" y="374"/>
                </a:lnTo>
                <a:lnTo>
                  <a:pt x="1562" y="395"/>
                </a:lnTo>
                <a:lnTo>
                  <a:pt x="1536" y="416"/>
                </a:lnTo>
                <a:lnTo>
                  <a:pt x="1511" y="441"/>
                </a:lnTo>
                <a:lnTo>
                  <a:pt x="1488" y="460"/>
                </a:lnTo>
                <a:lnTo>
                  <a:pt x="1464" y="477"/>
                </a:lnTo>
                <a:lnTo>
                  <a:pt x="1436" y="501"/>
                </a:lnTo>
                <a:lnTo>
                  <a:pt x="1407" y="525"/>
                </a:lnTo>
                <a:lnTo>
                  <a:pt x="1381" y="545"/>
                </a:lnTo>
                <a:lnTo>
                  <a:pt x="1349" y="567"/>
                </a:lnTo>
                <a:lnTo>
                  <a:pt x="1322" y="585"/>
                </a:lnTo>
                <a:lnTo>
                  <a:pt x="1286" y="608"/>
                </a:lnTo>
                <a:lnTo>
                  <a:pt x="1256" y="630"/>
                </a:lnTo>
                <a:lnTo>
                  <a:pt x="1224" y="647"/>
                </a:lnTo>
                <a:lnTo>
                  <a:pt x="1190" y="667"/>
                </a:lnTo>
                <a:lnTo>
                  <a:pt x="1163" y="682"/>
                </a:lnTo>
                <a:lnTo>
                  <a:pt x="1133" y="699"/>
                </a:lnTo>
                <a:lnTo>
                  <a:pt x="1101" y="717"/>
                </a:lnTo>
                <a:lnTo>
                  <a:pt x="1061" y="735"/>
                </a:lnTo>
                <a:lnTo>
                  <a:pt x="1029" y="751"/>
                </a:lnTo>
                <a:lnTo>
                  <a:pt x="991" y="770"/>
                </a:lnTo>
                <a:lnTo>
                  <a:pt x="946" y="790"/>
                </a:lnTo>
                <a:lnTo>
                  <a:pt x="906" y="807"/>
                </a:lnTo>
                <a:lnTo>
                  <a:pt x="863" y="826"/>
                </a:lnTo>
                <a:lnTo>
                  <a:pt x="820" y="844"/>
                </a:lnTo>
                <a:lnTo>
                  <a:pt x="774" y="861"/>
                </a:lnTo>
                <a:lnTo>
                  <a:pt x="1008" y="1066"/>
                </a:lnTo>
                <a:lnTo>
                  <a:pt x="69" y="803"/>
                </a:lnTo>
                <a:lnTo>
                  <a:pt x="0" y="280"/>
                </a:lnTo>
                <a:lnTo>
                  <a:pt x="194" y="429"/>
                </a:lnTo>
                <a:lnTo>
                  <a:pt x="239" y="415"/>
                </a:lnTo>
                <a:lnTo>
                  <a:pt x="285" y="401"/>
                </a:lnTo>
                <a:lnTo>
                  <a:pt x="342" y="383"/>
                </a:lnTo>
                <a:lnTo>
                  <a:pt x="398" y="363"/>
                </a:lnTo>
                <a:lnTo>
                  <a:pt x="455" y="338"/>
                </a:lnTo>
                <a:lnTo>
                  <a:pt x="504" y="317"/>
                </a:lnTo>
                <a:lnTo>
                  <a:pt x="551" y="291"/>
                </a:lnTo>
                <a:lnTo>
                  <a:pt x="598" y="267"/>
                </a:lnTo>
                <a:lnTo>
                  <a:pt x="634" y="244"/>
                </a:lnTo>
                <a:lnTo>
                  <a:pt x="676" y="217"/>
                </a:lnTo>
                <a:lnTo>
                  <a:pt x="718" y="188"/>
                </a:lnTo>
                <a:lnTo>
                  <a:pt x="752" y="162"/>
                </a:lnTo>
                <a:lnTo>
                  <a:pt x="786" y="134"/>
                </a:lnTo>
                <a:lnTo>
                  <a:pt x="818" y="110"/>
                </a:lnTo>
                <a:lnTo>
                  <a:pt x="850" y="75"/>
                </a:lnTo>
                <a:lnTo>
                  <a:pt x="880" y="44"/>
                </a:lnTo>
                <a:lnTo>
                  <a:pt x="897" y="22"/>
                </a:lnTo>
                <a:lnTo>
                  <a:pt x="912" y="0"/>
                </a:lnTo>
                <a:lnTo>
                  <a:pt x="1708" y="233"/>
                </a:lnTo>
              </a:path>
            </a:pathLst>
          </a:custGeom>
          <a:solidFill>
            <a:srgbClr val="CC9900"/>
          </a:solidFill>
          <a:ln w="9525">
            <a:miter lim="800000"/>
            <a:headEnd/>
            <a:tailEnd/>
          </a:ln>
          <a:scene3d>
            <a:camera prst="legacyObliqueTopRight"/>
            <a:lightRig rig="legacyFlat3" dir="b"/>
          </a:scene3d>
          <a:sp3d extrusionH="201600" prstMaterial="legacyMatte">
            <a:bevelT w="13500" h="13500" prst="angle"/>
            <a:bevelB w="13500" h="13500" prst="angle"/>
            <a:extrusionClr>
              <a:srgbClr val="CC9900"/>
            </a:extrusionClr>
          </a:sp3d>
        </p:spPr>
        <p:txBody>
          <a:bodyPr>
            <a:flatTx/>
          </a:bodyPr>
          <a:lstStyle/>
          <a:p>
            <a:endParaRPr lang="en-US"/>
          </a:p>
        </p:txBody>
      </p:sp>
      <p:sp>
        <p:nvSpPr>
          <p:cNvPr id="9226" name="Freeform 9"/>
          <p:cNvSpPr>
            <a:spLocks/>
          </p:cNvSpPr>
          <p:nvPr/>
        </p:nvSpPr>
        <p:spPr bwMode="auto">
          <a:xfrm>
            <a:off x="5864225" y="2865438"/>
            <a:ext cx="2165350" cy="1849437"/>
          </a:xfrm>
          <a:custGeom>
            <a:avLst/>
            <a:gdLst>
              <a:gd name="T0" fmla="*/ 0 w 1573"/>
              <a:gd name="T1" fmla="*/ 1752317024 h 1241"/>
              <a:gd name="T2" fmla="*/ 739032831 w 1573"/>
              <a:gd name="T3" fmla="*/ 1952200698 h 1241"/>
              <a:gd name="T4" fmla="*/ 778826803 w 1573"/>
              <a:gd name="T5" fmla="*/ 1887793819 h 1241"/>
              <a:gd name="T6" fmla="*/ 807250282 w 1573"/>
              <a:gd name="T7" fmla="*/ 1821164934 h 1241"/>
              <a:gd name="T8" fmla="*/ 831885433 w 1573"/>
              <a:gd name="T9" fmla="*/ 1758978571 h 1241"/>
              <a:gd name="T10" fmla="*/ 854625042 w 1573"/>
              <a:gd name="T11" fmla="*/ 1703455245 h 1241"/>
              <a:gd name="T12" fmla="*/ 879258816 w 1573"/>
              <a:gd name="T13" fmla="*/ 1643490888 h 1241"/>
              <a:gd name="T14" fmla="*/ 892523473 w 1573"/>
              <a:gd name="T15" fmla="*/ 1572420971 h 1241"/>
              <a:gd name="T16" fmla="*/ 907683672 w 1573"/>
              <a:gd name="T17" fmla="*/ 1508013720 h 1241"/>
              <a:gd name="T18" fmla="*/ 920948329 w 1573"/>
              <a:gd name="T19" fmla="*/ 1441384835 h 1241"/>
              <a:gd name="T20" fmla="*/ 932317446 w 1573"/>
              <a:gd name="T21" fmla="*/ 1368094403 h 1241"/>
              <a:gd name="T22" fmla="*/ 939896857 w 1573"/>
              <a:gd name="T23" fmla="*/ 1292583455 h 1241"/>
              <a:gd name="T24" fmla="*/ 939896857 w 1573"/>
              <a:gd name="T25" fmla="*/ 1148223106 h 1241"/>
              <a:gd name="T26" fmla="*/ 932317446 w 1573"/>
              <a:gd name="T27" fmla="*/ 1074931183 h 1241"/>
              <a:gd name="T28" fmla="*/ 928527740 w 1573"/>
              <a:gd name="T29" fmla="*/ 1012744820 h 1241"/>
              <a:gd name="T30" fmla="*/ 919052788 w 1573"/>
              <a:gd name="T31" fmla="*/ 943896910 h 1241"/>
              <a:gd name="T32" fmla="*/ 896313179 w 1573"/>
              <a:gd name="T33" fmla="*/ 872826993 h 1241"/>
              <a:gd name="T34" fmla="*/ 883048521 w 1573"/>
              <a:gd name="T35" fmla="*/ 812861146 h 1241"/>
              <a:gd name="T36" fmla="*/ 856519207 w 1573"/>
              <a:gd name="T37" fmla="*/ 735129495 h 1241"/>
              <a:gd name="T38" fmla="*/ 828095727 w 1573"/>
              <a:gd name="T39" fmla="*/ 659617057 h 1241"/>
              <a:gd name="T40" fmla="*/ 2147483647 w 1573"/>
              <a:gd name="T41" fmla="*/ 0 h 1241"/>
              <a:gd name="T42" fmla="*/ 2147483647 w 1573"/>
              <a:gd name="T43" fmla="*/ 62186387 h 1241"/>
              <a:gd name="T44" fmla="*/ 2147483647 w 1573"/>
              <a:gd name="T45" fmla="*/ 122150767 h 1241"/>
              <a:gd name="T46" fmla="*/ 2147483647 w 1573"/>
              <a:gd name="T47" fmla="*/ 179896099 h 1241"/>
              <a:gd name="T48" fmla="*/ 2147483647 w 1573"/>
              <a:gd name="T49" fmla="*/ 235419471 h 1241"/>
              <a:gd name="T50" fmla="*/ 2147483647 w 1573"/>
              <a:gd name="T51" fmla="*/ 293163312 h 1241"/>
              <a:gd name="T52" fmla="*/ 2147483647 w 1573"/>
              <a:gd name="T53" fmla="*/ 350907154 h 1241"/>
              <a:gd name="T54" fmla="*/ 2147483647 w 1573"/>
              <a:gd name="T55" fmla="*/ 401989541 h 1241"/>
              <a:gd name="T56" fmla="*/ 2147483647 w 1573"/>
              <a:gd name="T57" fmla="*/ 457512867 h 1241"/>
              <a:gd name="T58" fmla="*/ 2147483647 w 1573"/>
              <a:gd name="T59" fmla="*/ 510814187 h 1241"/>
              <a:gd name="T60" fmla="*/ 2147483647 w 1573"/>
              <a:gd name="T61" fmla="*/ 573000550 h 1241"/>
              <a:gd name="T62" fmla="*/ 2147483647 w 1573"/>
              <a:gd name="T63" fmla="*/ 644070466 h 1241"/>
              <a:gd name="T64" fmla="*/ 2147483647 w 1573"/>
              <a:gd name="T65" fmla="*/ 704036314 h 1241"/>
              <a:gd name="T66" fmla="*/ 2147483647 w 1573"/>
              <a:gd name="T67" fmla="*/ 768443193 h 1241"/>
              <a:gd name="T68" fmla="*/ 2147483647 w 1573"/>
              <a:gd name="T69" fmla="*/ 835070774 h 1241"/>
              <a:gd name="T70" fmla="*/ 2147483647 w 1573"/>
              <a:gd name="T71" fmla="*/ 908361206 h 1241"/>
              <a:gd name="T72" fmla="*/ 2147483647 w 1573"/>
              <a:gd name="T73" fmla="*/ 983873644 h 1241"/>
              <a:gd name="T74" fmla="*/ 2147483647 w 1573"/>
              <a:gd name="T75" fmla="*/ 1057164077 h 1241"/>
              <a:gd name="T76" fmla="*/ 2147483647 w 1573"/>
              <a:gd name="T77" fmla="*/ 1128233993 h 1241"/>
              <a:gd name="T78" fmla="*/ 2147483647 w 1573"/>
              <a:gd name="T79" fmla="*/ 1205966947 h 1241"/>
              <a:gd name="T80" fmla="*/ 2147483647 w 1573"/>
              <a:gd name="T81" fmla="*/ 1303687524 h 1241"/>
              <a:gd name="T82" fmla="*/ 2147483647 w 1573"/>
              <a:gd name="T83" fmla="*/ 1390304031 h 1241"/>
              <a:gd name="T84" fmla="*/ 2147483647 w 1573"/>
              <a:gd name="T85" fmla="*/ 1452490394 h 1241"/>
              <a:gd name="T86" fmla="*/ 2147483647 w 1573"/>
              <a:gd name="T87" fmla="*/ 1521338305 h 1241"/>
              <a:gd name="T88" fmla="*/ 2147483647 w 1573"/>
              <a:gd name="T89" fmla="*/ 1592408594 h 1241"/>
              <a:gd name="T90" fmla="*/ 2147483647 w 1573"/>
              <a:gd name="T91" fmla="*/ 1670141548 h 1241"/>
              <a:gd name="T92" fmla="*/ 2147483647 w 1573"/>
              <a:gd name="T93" fmla="*/ 1738990949 h 1241"/>
              <a:gd name="T94" fmla="*/ 2147483647 w 1573"/>
              <a:gd name="T95" fmla="*/ 1805618343 h 1241"/>
              <a:gd name="T96" fmla="*/ 2147483647 w 1573"/>
              <a:gd name="T97" fmla="*/ 1890014335 h 1241"/>
              <a:gd name="T98" fmla="*/ 2147483647 w 1573"/>
              <a:gd name="T99" fmla="*/ 1947758176 h 1241"/>
              <a:gd name="T100" fmla="*/ 2147483647 w 1573"/>
              <a:gd name="T101" fmla="*/ 2029932162 h 1241"/>
              <a:gd name="T102" fmla="*/ 2147483647 w 1573"/>
              <a:gd name="T103" fmla="*/ 2096561047 h 1241"/>
              <a:gd name="T104" fmla="*/ 2147483647 w 1573"/>
              <a:gd name="T105" fmla="*/ 2147483647 h 1241"/>
              <a:gd name="T106" fmla="*/ 2147483647 w 1573"/>
              <a:gd name="T107" fmla="*/ 2147483647 h 1241"/>
              <a:gd name="T108" fmla="*/ 2147483647 w 1573"/>
              <a:gd name="T109" fmla="*/ 2147483647 h 1241"/>
              <a:gd name="T110" fmla="*/ 2147483647 w 1573"/>
              <a:gd name="T111" fmla="*/ 2147483647 h 1241"/>
              <a:gd name="T112" fmla="*/ 2147483647 w 1573"/>
              <a:gd name="T113" fmla="*/ 2147483647 h 1241"/>
              <a:gd name="T114" fmla="*/ 1222245744 w 1573"/>
              <a:gd name="T115" fmla="*/ 2147483647 h 1241"/>
              <a:gd name="T116" fmla="*/ 0 w 1573"/>
              <a:gd name="T117" fmla="*/ 1752317024 h 124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73"/>
              <a:gd name="T178" fmla="*/ 0 h 1241"/>
              <a:gd name="T179" fmla="*/ 1573 w 1573"/>
              <a:gd name="T180" fmla="*/ 1241 h 124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73" h="1241">
                <a:moveTo>
                  <a:pt x="0" y="789"/>
                </a:moveTo>
                <a:lnTo>
                  <a:pt x="390" y="879"/>
                </a:lnTo>
                <a:lnTo>
                  <a:pt x="411" y="850"/>
                </a:lnTo>
                <a:lnTo>
                  <a:pt x="426" y="820"/>
                </a:lnTo>
                <a:lnTo>
                  <a:pt x="439" y="792"/>
                </a:lnTo>
                <a:lnTo>
                  <a:pt x="451" y="767"/>
                </a:lnTo>
                <a:lnTo>
                  <a:pt x="464" y="740"/>
                </a:lnTo>
                <a:lnTo>
                  <a:pt x="471" y="708"/>
                </a:lnTo>
                <a:lnTo>
                  <a:pt x="479" y="679"/>
                </a:lnTo>
                <a:lnTo>
                  <a:pt x="486" y="649"/>
                </a:lnTo>
                <a:lnTo>
                  <a:pt x="492" y="616"/>
                </a:lnTo>
                <a:lnTo>
                  <a:pt x="496" y="582"/>
                </a:lnTo>
                <a:lnTo>
                  <a:pt x="496" y="517"/>
                </a:lnTo>
                <a:lnTo>
                  <a:pt x="492" y="484"/>
                </a:lnTo>
                <a:lnTo>
                  <a:pt x="490" y="456"/>
                </a:lnTo>
                <a:lnTo>
                  <a:pt x="485" y="425"/>
                </a:lnTo>
                <a:lnTo>
                  <a:pt x="473" y="393"/>
                </a:lnTo>
                <a:lnTo>
                  <a:pt x="466" y="366"/>
                </a:lnTo>
                <a:lnTo>
                  <a:pt x="452" y="331"/>
                </a:lnTo>
                <a:lnTo>
                  <a:pt x="437" y="297"/>
                </a:lnTo>
                <a:lnTo>
                  <a:pt x="1196" y="0"/>
                </a:lnTo>
                <a:lnTo>
                  <a:pt x="1213" y="28"/>
                </a:lnTo>
                <a:lnTo>
                  <a:pt x="1230" y="55"/>
                </a:lnTo>
                <a:lnTo>
                  <a:pt x="1245" y="81"/>
                </a:lnTo>
                <a:lnTo>
                  <a:pt x="1258" y="106"/>
                </a:lnTo>
                <a:lnTo>
                  <a:pt x="1272" y="132"/>
                </a:lnTo>
                <a:lnTo>
                  <a:pt x="1285" y="158"/>
                </a:lnTo>
                <a:lnTo>
                  <a:pt x="1292" y="181"/>
                </a:lnTo>
                <a:lnTo>
                  <a:pt x="1304" y="206"/>
                </a:lnTo>
                <a:lnTo>
                  <a:pt x="1311" y="230"/>
                </a:lnTo>
                <a:lnTo>
                  <a:pt x="1324" y="258"/>
                </a:lnTo>
                <a:lnTo>
                  <a:pt x="1332" y="290"/>
                </a:lnTo>
                <a:lnTo>
                  <a:pt x="1339" y="317"/>
                </a:lnTo>
                <a:lnTo>
                  <a:pt x="1351" y="346"/>
                </a:lnTo>
                <a:lnTo>
                  <a:pt x="1356" y="376"/>
                </a:lnTo>
                <a:lnTo>
                  <a:pt x="1358" y="409"/>
                </a:lnTo>
                <a:lnTo>
                  <a:pt x="1364" y="443"/>
                </a:lnTo>
                <a:lnTo>
                  <a:pt x="1368" y="476"/>
                </a:lnTo>
                <a:lnTo>
                  <a:pt x="1368" y="508"/>
                </a:lnTo>
                <a:lnTo>
                  <a:pt x="1368" y="543"/>
                </a:lnTo>
                <a:lnTo>
                  <a:pt x="1368" y="587"/>
                </a:lnTo>
                <a:lnTo>
                  <a:pt x="1366" y="626"/>
                </a:lnTo>
                <a:lnTo>
                  <a:pt x="1364" y="654"/>
                </a:lnTo>
                <a:lnTo>
                  <a:pt x="1358" y="685"/>
                </a:lnTo>
                <a:lnTo>
                  <a:pt x="1356" y="717"/>
                </a:lnTo>
                <a:lnTo>
                  <a:pt x="1349" y="752"/>
                </a:lnTo>
                <a:lnTo>
                  <a:pt x="1338" y="783"/>
                </a:lnTo>
                <a:lnTo>
                  <a:pt x="1328" y="813"/>
                </a:lnTo>
                <a:lnTo>
                  <a:pt x="1317" y="851"/>
                </a:lnTo>
                <a:lnTo>
                  <a:pt x="1306" y="877"/>
                </a:lnTo>
                <a:lnTo>
                  <a:pt x="1292" y="914"/>
                </a:lnTo>
                <a:lnTo>
                  <a:pt x="1279" y="944"/>
                </a:lnTo>
                <a:lnTo>
                  <a:pt x="1262" y="974"/>
                </a:lnTo>
                <a:lnTo>
                  <a:pt x="1247" y="1007"/>
                </a:lnTo>
                <a:lnTo>
                  <a:pt x="1226" y="1046"/>
                </a:lnTo>
                <a:lnTo>
                  <a:pt x="1204" y="1086"/>
                </a:lnTo>
                <a:lnTo>
                  <a:pt x="1572" y="1180"/>
                </a:lnTo>
                <a:lnTo>
                  <a:pt x="645" y="1240"/>
                </a:lnTo>
                <a:lnTo>
                  <a:pt x="0" y="789"/>
                </a:lnTo>
              </a:path>
            </a:pathLst>
          </a:custGeom>
          <a:solidFill>
            <a:srgbClr val="008000"/>
          </a:solidFill>
          <a:ln w="9525">
            <a:miter lim="800000"/>
            <a:headEnd/>
            <a:tailEnd/>
          </a:ln>
          <a:scene3d>
            <a:camera prst="legacyObliqueTopRight"/>
            <a:lightRig rig="legacyFlat3" dir="b"/>
          </a:scene3d>
          <a:sp3d extrusionH="201600" prstMaterial="legacyMatte">
            <a:bevelT w="13500" h="13500" prst="angle"/>
            <a:bevelB w="13500" h="13500" prst="angle"/>
            <a:extrusionClr>
              <a:srgbClr val="008000"/>
            </a:extrusionClr>
          </a:sp3d>
        </p:spPr>
        <p:txBody>
          <a:bodyPr>
            <a:flatTx/>
          </a:bodyPr>
          <a:lstStyle/>
          <a:p>
            <a:endParaRPr lang="en-US"/>
          </a:p>
        </p:txBody>
      </p:sp>
      <p:sp>
        <p:nvSpPr>
          <p:cNvPr id="69642" name="Rectangle 10"/>
          <p:cNvSpPr>
            <a:spLocks noChangeArrowheads="1"/>
          </p:cNvSpPr>
          <p:nvPr/>
        </p:nvSpPr>
        <p:spPr bwMode="auto">
          <a:xfrm>
            <a:off x="6807200" y="3668713"/>
            <a:ext cx="777875" cy="485775"/>
          </a:xfrm>
          <a:prstGeom prst="rect">
            <a:avLst/>
          </a:prstGeom>
          <a:noFill/>
          <a:ln w="9525">
            <a:noFill/>
            <a:miter lim="800000"/>
            <a:headEnd/>
            <a:tailEnd/>
          </a:ln>
          <a:effectLst/>
        </p:spPr>
        <p:txBody>
          <a:bodyPr wrap="none" lIns="117475" tIns="60325" rIns="117475" bIns="60325">
            <a:spAutoFit/>
          </a:bodyPr>
          <a:lstStyle/>
          <a:p>
            <a:pPr algn="ctr" defTabSz="1498600" eaLnBrk="0" hangingPunct="0">
              <a:defRPr/>
            </a:pPr>
            <a:r>
              <a:rPr lang="en-US" sz="2400" b="1">
                <a:effectLst>
                  <a:outerShdw blurRad="38100" dist="38100" dir="2700000" algn="tl">
                    <a:srgbClr val="FFFFFF"/>
                  </a:outerShdw>
                </a:effectLst>
                <a:latin typeface="Arial" charset="0"/>
                <a:cs typeface="Times New Roman" pitchFamily="18" charset="0"/>
              </a:rPr>
              <a:t>Pay</a:t>
            </a:r>
          </a:p>
        </p:txBody>
      </p:sp>
      <p:sp>
        <p:nvSpPr>
          <p:cNvPr id="69643" name="Rectangle 11"/>
          <p:cNvSpPr>
            <a:spLocks noChangeArrowheads="1"/>
          </p:cNvSpPr>
          <p:nvPr/>
        </p:nvSpPr>
        <p:spPr bwMode="auto">
          <a:xfrm>
            <a:off x="5622925" y="4754563"/>
            <a:ext cx="1184275" cy="485775"/>
          </a:xfrm>
          <a:prstGeom prst="rect">
            <a:avLst/>
          </a:prstGeom>
          <a:noFill/>
          <a:ln w="9525">
            <a:noFill/>
            <a:miter lim="800000"/>
            <a:headEnd/>
            <a:tailEnd/>
          </a:ln>
          <a:effectLst/>
        </p:spPr>
        <p:txBody>
          <a:bodyPr wrap="none" lIns="117475" tIns="60325" rIns="117475" bIns="60325">
            <a:spAutoFit/>
          </a:bodyPr>
          <a:lstStyle/>
          <a:p>
            <a:pPr algn="ctr" defTabSz="1498600" eaLnBrk="0" hangingPunct="0">
              <a:defRPr/>
            </a:pPr>
            <a:r>
              <a:rPr lang="en-US" sz="2400" b="1">
                <a:effectLst>
                  <a:outerShdw blurRad="38100" dist="38100" dir="2700000" algn="tl">
                    <a:srgbClr val="FFFFFF"/>
                  </a:outerShdw>
                </a:effectLst>
                <a:latin typeface="Arial" charset="0"/>
                <a:cs typeface="Times New Roman" pitchFamily="18" charset="0"/>
              </a:rPr>
              <a:t> Retire</a:t>
            </a:r>
          </a:p>
        </p:txBody>
      </p:sp>
      <p:sp>
        <p:nvSpPr>
          <p:cNvPr id="69644" name="Rectangle 12"/>
          <p:cNvSpPr>
            <a:spLocks noChangeArrowheads="1"/>
          </p:cNvSpPr>
          <p:nvPr/>
        </p:nvSpPr>
        <p:spPr bwMode="auto">
          <a:xfrm>
            <a:off x="3681413" y="5137150"/>
            <a:ext cx="1184275" cy="485775"/>
          </a:xfrm>
          <a:prstGeom prst="rect">
            <a:avLst/>
          </a:prstGeom>
          <a:noFill/>
          <a:ln w="9525">
            <a:noFill/>
            <a:miter lim="800000"/>
            <a:headEnd/>
            <a:tailEnd/>
          </a:ln>
          <a:effectLst/>
        </p:spPr>
        <p:txBody>
          <a:bodyPr wrap="none" lIns="117475" tIns="60325" rIns="117475" bIns="60325">
            <a:spAutoFit/>
          </a:bodyPr>
          <a:lstStyle/>
          <a:p>
            <a:pPr algn="ctr" defTabSz="1498600" eaLnBrk="0" hangingPunct="0">
              <a:defRPr/>
            </a:pPr>
            <a:r>
              <a:rPr lang="en-US" sz="2400" b="1">
                <a:effectLst>
                  <a:outerShdw blurRad="38100" dist="38100" dir="2700000" algn="tl">
                    <a:srgbClr val="FFFFFF"/>
                  </a:outerShdw>
                </a:effectLst>
                <a:latin typeface="Arial" charset="0"/>
                <a:cs typeface="Times New Roman" pitchFamily="18" charset="0"/>
              </a:rPr>
              <a:t>Rehire</a:t>
            </a:r>
          </a:p>
        </p:txBody>
      </p:sp>
      <p:sp>
        <p:nvSpPr>
          <p:cNvPr id="9230" name="Freeform 13"/>
          <p:cNvSpPr>
            <a:spLocks/>
          </p:cNvSpPr>
          <p:nvPr/>
        </p:nvSpPr>
        <p:spPr bwMode="auto">
          <a:xfrm>
            <a:off x="5403850" y="1825625"/>
            <a:ext cx="2665413" cy="1584325"/>
          </a:xfrm>
          <a:custGeom>
            <a:avLst/>
            <a:gdLst>
              <a:gd name="T0" fmla="*/ 783563455 w 1839"/>
              <a:gd name="T1" fmla="*/ 0 h 1095"/>
              <a:gd name="T2" fmla="*/ 863391032 w 1839"/>
              <a:gd name="T3" fmla="*/ 20934789 h 1095"/>
              <a:gd name="T4" fmla="*/ 926411582 w 1839"/>
              <a:gd name="T5" fmla="*/ 43961755 h 1095"/>
              <a:gd name="T6" fmla="*/ 993635338 w 1839"/>
              <a:gd name="T7" fmla="*/ 64896550 h 1095"/>
              <a:gd name="T8" fmla="*/ 1052454132 w 1839"/>
              <a:gd name="T9" fmla="*/ 85831334 h 1095"/>
              <a:gd name="T10" fmla="*/ 1121778041 w 1839"/>
              <a:gd name="T11" fmla="*/ 110951939 h 1095"/>
              <a:gd name="T12" fmla="*/ 1189000348 w 1839"/>
              <a:gd name="T13" fmla="*/ 138167592 h 1095"/>
              <a:gd name="T14" fmla="*/ 1252022348 w 1839"/>
              <a:gd name="T15" fmla="*/ 159100929 h 1095"/>
              <a:gd name="T16" fmla="*/ 1315042898 w 1839"/>
              <a:gd name="T17" fmla="*/ 184222959 h 1095"/>
              <a:gd name="T18" fmla="*/ 1390668718 w 1839"/>
              <a:gd name="T19" fmla="*/ 217718080 h 1095"/>
              <a:gd name="T20" fmla="*/ 1476796755 w 1839"/>
              <a:gd name="T21" fmla="*/ 255398954 h 1095"/>
              <a:gd name="T22" fmla="*/ 1541919270 w 1839"/>
              <a:gd name="T23" fmla="*/ 282614607 h 1095"/>
              <a:gd name="T24" fmla="*/ 1600739513 w 1839"/>
              <a:gd name="T25" fmla="*/ 318203305 h 1095"/>
              <a:gd name="T26" fmla="*/ 1684767397 w 1839"/>
              <a:gd name="T27" fmla="*/ 349604757 h 1095"/>
              <a:gd name="T28" fmla="*/ 1758293063 w 1839"/>
              <a:gd name="T29" fmla="*/ 387285722 h 1095"/>
              <a:gd name="T30" fmla="*/ 1829717126 w 1839"/>
              <a:gd name="T31" fmla="*/ 420780798 h 1095"/>
              <a:gd name="T32" fmla="*/ 1896939433 w 1839"/>
              <a:gd name="T33" fmla="*/ 462650365 h 1095"/>
              <a:gd name="T34" fmla="*/ 1962061586 w 1839"/>
              <a:gd name="T35" fmla="*/ 500331240 h 1095"/>
              <a:gd name="T36" fmla="*/ 2037685957 w 1839"/>
              <a:gd name="T37" fmla="*/ 544294430 h 1095"/>
              <a:gd name="T38" fmla="*/ 2107009866 w 1839"/>
              <a:gd name="T39" fmla="*/ 584068928 h 1095"/>
              <a:gd name="T40" fmla="*/ 2147483647 w 1839"/>
              <a:gd name="T41" fmla="*/ 625938495 h 1095"/>
              <a:gd name="T42" fmla="*/ 2147483647 w 1839"/>
              <a:gd name="T43" fmla="*/ 669900239 h 1095"/>
              <a:gd name="T44" fmla="*/ 2147483647 w 1839"/>
              <a:gd name="T45" fmla="*/ 705488937 h 1095"/>
              <a:gd name="T46" fmla="*/ 2147483647 w 1839"/>
              <a:gd name="T47" fmla="*/ 747357058 h 1095"/>
              <a:gd name="T48" fmla="*/ 2147483647 w 1839"/>
              <a:gd name="T49" fmla="*/ 791320429 h 1095"/>
              <a:gd name="T50" fmla="*/ 2147483647 w 1839"/>
              <a:gd name="T51" fmla="*/ 841563042 h 1095"/>
              <a:gd name="T52" fmla="*/ 2147483647 w 1839"/>
              <a:gd name="T53" fmla="*/ 885524786 h 1095"/>
              <a:gd name="T54" fmla="*/ 2147483647 w 1839"/>
              <a:gd name="T55" fmla="*/ 931580153 h 1095"/>
              <a:gd name="T56" fmla="*/ 2147483647 w 1839"/>
              <a:gd name="T57" fmla="*/ 992289434 h 1095"/>
              <a:gd name="T58" fmla="*/ 2147483647 w 1839"/>
              <a:gd name="T59" fmla="*/ 1040438424 h 1095"/>
              <a:gd name="T60" fmla="*/ 2147483647 w 1839"/>
              <a:gd name="T61" fmla="*/ 1101149152 h 1095"/>
              <a:gd name="T62" fmla="*/ 2147483647 w 1839"/>
              <a:gd name="T63" fmla="*/ 1159764810 h 1095"/>
              <a:gd name="T64" fmla="*/ 2147483647 w 1839"/>
              <a:gd name="T65" fmla="*/ 1220474091 h 1095"/>
              <a:gd name="T66" fmla="*/ 2147483647 w 1839"/>
              <a:gd name="T67" fmla="*/ 1283278443 h 1095"/>
              <a:gd name="T68" fmla="*/ 2147483647 w 1839"/>
              <a:gd name="T69" fmla="*/ 1337706855 h 1095"/>
              <a:gd name="T70" fmla="*/ 2147483647 w 1839"/>
              <a:gd name="T71" fmla="*/ 1390043091 h 1095"/>
              <a:gd name="T72" fmla="*/ 2147483647 w 1839"/>
              <a:gd name="T73" fmla="*/ 1450752372 h 1095"/>
              <a:gd name="T74" fmla="*/ 2147483647 w 1839"/>
              <a:gd name="T75" fmla="*/ 1492621940 h 1095"/>
              <a:gd name="T76" fmla="*/ 2147483647 w 1839"/>
              <a:gd name="T77" fmla="*/ 1302118156 h 1095"/>
              <a:gd name="T78" fmla="*/ 2147483647 w 1839"/>
              <a:gd name="T79" fmla="*/ 2147483647 h 1095"/>
              <a:gd name="T80" fmla="*/ 558788867 w 1839"/>
              <a:gd name="T81" fmla="*/ 2133213083 h 1095"/>
              <a:gd name="T82" fmla="*/ 1390668718 w 1839"/>
              <a:gd name="T83" fmla="*/ 1919683787 h 1095"/>
              <a:gd name="T84" fmla="*/ 1342352141 w 1839"/>
              <a:gd name="T85" fmla="*/ 1850600014 h 1095"/>
              <a:gd name="T86" fmla="*/ 1283531898 w 1839"/>
              <a:gd name="T87" fmla="*/ 1783609863 h 1095"/>
              <a:gd name="T88" fmla="*/ 1212107835 w 1839"/>
              <a:gd name="T89" fmla="*/ 1710338843 h 1095"/>
              <a:gd name="T90" fmla="*/ 1132281708 w 1839"/>
              <a:gd name="T91" fmla="*/ 1634975648 h 1095"/>
              <a:gd name="T92" fmla="*/ 1052454132 w 1839"/>
              <a:gd name="T93" fmla="*/ 1570079120 h 1095"/>
              <a:gd name="T94" fmla="*/ 978929915 w 1839"/>
              <a:gd name="T95" fmla="*/ 1511463100 h 1095"/>
              <a:gd name="T96" fmla="*/ 894902031 w 1839"/>
              <a:gd name="T97" fmla="*/ 1448658749 h 1095"/>
              <a:gd name="T98" fmla="*/ 810872699 w 1839"/>
              <a:gd name="T99" fmla="*/ 1396323960 h 1095"/>
              <a:gd name="T100" fmla="*/ 728946237 w 1839"/>
              <a:gd name="T101" fmla="*/ 1348174970 h 1095"/>
              <a:gd name="T102" fmla="*/ 630212930 w 1839"/>
              <a:gd name="T103" fmla="*/ 1293745111 h 1095"/>
              <a:gd name="T104" fmla="*/ 537781534 w 1839"/>
              <a:gd name="T105" fmla="*/ 1247689744 h 1095"/>
              <a:gd name="T106" fmla="*/ 451652048 w 1839"/>
              <a:gd name="T107" fmla="*/ 1201634378 h 1095"/>
              <a:gd name="T108" fmla="*/ 359220561 w 1839"/>
              <a:gd name="T109" fmla="*/ 1161858433 h 1095"/>
              <a:gd name="T110" fmla="*/ 252085190 w 1839"/>
              <a:gd name="T111" fmla="*/ 1119990313 h 1095"/>
              <a:gd name="T112" fmla="*/ 144948325 w 1839"/>
              <a:gd name="T113" fmla="*/ 1078120745 h 1095"/>
              <a:gd name="T114" fmla="*/ 73524239 w 1839"/>
              <a:gd name="T115" fmla="*/ 1059279584 h 1095"/>
              <a:gd name="T116" fmla="*/ 0 w 1839"/>
              <a:gd name="T117" fmla="*/ 1032065378 h 1095"/>
              <a:gd name="T118" fmla="*/ 783563455 w 1839"/>
              <a:gd name="T119" fmla="*/ 0 h 109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39"/>
              <a:gd name="T181" fmla="*/ 0 h 1095"/>
              <a:gd name="T182" fmla="*/ 1839 w 1839"/>
              <a:gd name="T183" fmla="*/ 1095 h 109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39" h="1095">
                <a:moveTo>
                  <a:pt x="373" y="0"/>
                </a:moveTo>
                <a:lnTo>
                  <a:pt x="411" y="10"/>
                </a:lnTo>
                <a:lnTo>
                  <a:pt x="441" y="21"/>
                </a:lnTo>
                <a:lnTo>
                  <a:pt x="473" y="31"/>
                </a:lnTo>
                <a:lnTo>
                  <a:pt x="501" y="41"/>
                </a:lnTo>
                <a:lnTo>
                  <a:pt x="534" y="53"/>
                </a:lnTo>
                <a:lnTo>
                  <a:pt x="566" y="66"/>
                </a:lnTo>
                <a:lnTo>
                  <a:pt x="596" y="76"/>
                </a:lnTo>
                <a:lnTo>
                  <a:pt x="626" y="88"/>
                </a:lnTo>
                <a:lnTo>
                  <a:pt x="662" y="104"/>
                </a:lnTo>
                <a:lnTo>
                  <a:pt x="703" y="122"/>
                </a:lnTo>
                <a:lnTo>
                  <a:pt x="734" y="135"/>
                </a:lnTo>
                <a:lnTo>
                  <a:pt x="762" y="152"/>
                </a:lnTo>
                <a:lnTo>
                  <a:pt x="802" y="167"/>
                </a:lnTo>
                <a:lnTo>
                  <a:pt x="837" y="185"/>
                </a:lnTo>
                <a:lnTo>
                  <a:pt x="871" y="201"/>
                </a:lnTo>
                <a:lnTo>
                  <a:pt x="903" y="221"/>
                </a:lnTo>
                <a:lnTo>
                  <a:pt x="934" y="239"/>
                </a:lnTo>
                <a:lnTo>
                  <a:pt x="970" y="260"/>
                </a:lnTo>
                <a:lnTo>
                  <a:pt x="1003" y="279"/>
                </a:lnTo>
                <a:lnTo>
                  <a:pt x="1032" y="299"/>
                </a:lnTo>
                <a:lnTo>
                  <a:pt x="1064" y="320"/>
                </a:lnTo>
                <a:lnTo>
                  <a:pt x="1088" y="337"/>
                </a:lnTo>
                <a:lnTo>
                  <a:pt x="1117" y="357"/>
                </a:lnTo>
                <a:lnTo>
                  <a:pt x="1145" y="378"/>
                </a:lnTo>
                <a:lnTo>
                  <a:pt x="1177" y="402"/>
                </a:lnTo>
                <a:lnTo>
                  <a:pt x="1200" y="423"/>
                </a:lnTo>
                <a:lnTo>
                  <a:pt x="1230" y="445"/>
                </a:lnTo>
                <a:lnTo>
                  <a:pt x="1262" y="474"/>
                </a:lnTo>
                <a:lnTo>
                  <a:pt x="1288" y="497"/>
                </a:lnTo>
                <a:lnTo>
                  <a:pt x="1319" y="526"/>
                </a:lnTo>
                <a:lnTo>
                  <a:pt x="1347" y="554"/>
                </a:lnTo>
                <a:lnTo>
                  <a:pt x="1373" y="583"/>
                </a:lnTo>
                <a:lnTo>
                  <a:pt x="1400" y="613"/>
                </a:lnTo>
                <a:lnTo>
                  <a:pt x="1422" y="639"/>
                </a:lnTo>
                <a:lnTo>
                  <a:pt x="1443" y="664"/>
                </a:lnTo>
                <a:lnTo>
                  <a:pt x="1462" y="693"/>
                </a:lnTo>
                <a:lnTo>
                  <a:pt x="1473" y="713"/>
                </a:lnTo>
                <a:lnTo>
                  <a:pt x="1838" y="622"/>
                </a:lnTo>
                <a:lnTo>
                  <a:pt x="1270" y="1094"/>
                </a:lnTo>
                <a:lnTo>
                  <a:pt x="266" y="1019"/>
                </a:lnTo>
                <a:lnTo>
                  <a:pt x="662" y="917"/>
                </a:lnTo>
                <a:lnTo>
                  <a:pt x="639" y="884"/>
                </a:lnTo>
                <a:lnTo>
                  <a:pt x="611" y="852"/>
                </a:lnTo>
                <a:lnTo>
                  <a:pt x="577" y="817"/>
                </a:lnTo>
                <a:lnTo>
                  <a:pt x="539" y="781"/>
                </a:lnTo>
                <a:lnTo>
                  <a:pt x="501" y="750"/>
                </a:lnTo>
                <a:lnTo>
                  <a:pt x="466" y="722"/>
                </a:lnTo>
                <a:lnTo>
                  <a:pt x="426" y="692"/>
                </a:lnTo>
                <a:lnTo>
                  <a:pt x="386" y="667"/>
                </a:lnTo>
                <a:lnTo>
                  <a:pt x="347" y="644"/>
                </a:lnTo>
                <a:lnTo>
                  <a:pt x="300" y="618"/>
                </a:lnTo>
                <a:lnTo>
                  <a:pt x="256" y="596"/>
                </a:lnTo>
                <a:lnTo>
                  <a:pt x="215" y="574"/>
                </a:lnTo>
                <a:lnTo>
                  <a:pt x="171" y="555"/>
                </a:lnTo>
                <a:lnTo>
                  <a:pt x="120" y="535"/>
                </a:lnTo>
                <a:lnTo>
                  <a:pt x="69" y="515"/>
                </a:lnTo>
                <a:lnTo>
                  <a:pt x="35" y="506"/>
                </a:lnTo>
                <a:lnTo>
                  <a:pt x="0" y="493"/>
                </a:lnTo>
                <a:lnTo>
                  <a:pt x="373" y="0"/>
                </a:lnTo>
              </a:path>
            </a:pathLst>
          </a:custGeom>
          <a:solidFill>
            <a:srgbClr val="99CC00"/>
          </a:solidFill>
          <a:ln w="9525">
            <a:miter lim="800000"/>
            <a:headEnd/>
            <a:tailEnd/>
          </a:ln>
          <a:scene3d>
            <a:camera prst="legacyObliqueTopRight"/>
            <a:lightRig rig="legacyFlat3" dir="b"/>
          </a:scene3d>
          <a:sp3d extrusionH="201600" prstMaterial="legacyMatte">
            <a:bevelT w="13500" h="13500" prst="angle"/>
            <a:bevelB w="13500" h="13500" prst="angle"/>
            <a:extrusionClr>
              <a:srgbClr val="99CC00"/>
            </a:extrusionClr>
          </a:sp3d>
        </p:spPr>
        <p:txBody>
          <a:bodyPr>
            <a:flatTx/>
          </a:bodyPr>
          <a:lstStyle/>
          <a:p>
            <a:endParaRPr lang="en-US"/>
          </a:p>
        </p:txBody>
      </p:sp>
      <p:sp>
        <p:nvSpPr>
          <p:cNvPr id="9231" name="Freeform 14"/>
          <p:cNvSpPr>
            <a:spLocks/>
          </p:cNvSpPr>
          <p:nvPr/>
        </p:nvSpPr>
        <p:spPr bwMode="auto">
          <a:xfrm>
            <a:off x="3441700" y="1371600"/>
            <a:ext cx="2705100" cy="1336675"/>
          </a:xfrm>
          <a:custGeom>
            <a:avLst/>
            <a:gdLst>
              <a:gd name="T0" fmla="*/ 2147483647 w 1785"/>
              <a:gd name="T1" fmla="*/ 1989641686 h 897"/>
              <a:gd name="T2" fmla="*/ 2147483647 w 1785"/>
              <a:gd name="T3" fmla="*/ 1603260757 h 897"/>
              <a:gd name="T4" fmla="*/ 2147483647 w 1785"/>
              <a:gd name="T5" fmla="*/ 1587716885 h 897"/>
              <a:gd name="T6" fmla="*/ 2147483647 w 1785"/>
              <a:gd name="T7" fmla="*/ 1576613694 h 897"/>
              <a:gd name="T8" fmla="*/ 2145048997 w 1785"/>
              <a:gd name="T9" fmla="*/ 1558849109 h 897"/>
              <a:gd name="T10" fmla="*/ 2041700566 w 1785"/>
              <a:gd name="T11" fmla="*/ 1547745918 h 897"/>
              <a:gd name="T12" fmla="*/ 1929165406 w 1785"/>
              <a:gd name="T13" fmla="*/ 1541083407 h 897"/>
              <a:gd name="T14" fmla="*/ 1807445032 w 1785"/>
              <a:gd name="T15" fmla="*/ 1532202046 h 897"/>
              <a:gd name="T16" fmla="*/ 1681129778 w 1785"/>
              <a:gd name="T17" fmla="*/ 1525539535 h 897"/>
              <a:gd name="T18" fmla="*/ 1446873865 w 1785"/>
              <a:gd name="T19" fmla="*/ 1525539535 h 897"/>
              <a:gd name="T20" fmla="*/ 1327449416 w 1785"/>
              <a:gd name="T21" fmla="*/ 1529980216 h 897"/>
              <a:gd name="T22" fmla="*/ 1214915771 w 1785"/>
              <a:gd name="T23" fmla="*/ 1534422386 h 897"/>
              <a:gd name="T24" fmla="*/ 1102380611 w 1785"/>
              <a:gd name="T25" fmla="*/ 1543303747 h 897"/>
              <a:gd name="T26" fmla="*/ 989845451 w 1785"/>
              <a:gd name="T27" fmla="*/ 1556627279 h 897"/>
              <a:gd name="T28" fmla="*/ 888794460 w 1785"/>
              <a:gd name="T29" fmla="*/ 1565510503 h 897"/>
              <a:gd name="T30" fmla="*/ 755589727 w 1785"/>
              <a:gd name="T31" fmla="*/ 1585495055 h 897"/>
              <a:gd name="T32" fmla="*/ 645352007 w 1785"/>
              <a:gd name="T33" fmla="*/ 1605481098 h 897"/>
              <a:gd name="T34" fmla="*/ 941617395 w 1785"/>
              <a:gd name="T35" fmla="*/ 786085762 h 897"/>
              <a:gd name="T36" fmla="*/ 0 w 1785"/>
              <a:gd name="T37" fmla="*/ 461881625 h 897"/>
              <a:gd name="T38" fmla="*/ 41338778 w 1785"/>
              <a:gd name="T39" fmla="*/ 448558093 h 897"/>
              <a:gd name="T40" fmla="*/ 142391320 w 1785"/>
              <a:gd name="T41" fmla="*/ 430792391 h 897"/>
              <a:gd name="T42" fmla="*/ 215882170 w 1785"/>
              <a:gd name="T43" fmla="*/ 419690689 h 897"/>
              <a:gd name="T44" fmla="*/ 303154583 w 1785"/>
              <a:gd name="T45" fmla="*/ 401924987 h 897"/>
              <a:gd name="T46" fmla="*/ 401909744 w 1785"/>
              <a:gd name="T47" fmla="*/ 390821796 h 897"/>
              <a:gd name="T48" fmla="*/ 489180641 w 1785"/>
              <a:gd name="T49" fmla="*/ 375277830 h 897"/>
              <a:gd name="T50" fmla="*/ 601715801 w 1785"/>
              <a:gd name="T51" fmla="*/ 359733958 h 897"/>
              <a:gd name="T52" fmla="*/ 702766792 w 1785"/>
              <a:gd name="T53" fmla="*/ 353072938 h 897"/>
              <a:gd name="T54" fmla="*/ 810708777 w 1785"/>
              <a:gd name="T55" fmla="*/ 339749406 h 897"/>
              <a:gd name="T56" fmla="*/ 927837301 w 1785"/>
              <a:gd name="T57" fmla="*/ 330866555 h 897"/>
              <a:gd name="T58" fmla="*/ 1042668386 w 1785"/>
              <a:gd name="T59" fmla="*/ 326425874 h 897"/>
              <a:gd name="T60" fmla="*/ 1171279565 w 1785"/>
              <a:gd name="T61" fmla="*/ 324205534 h 897"/>
              <a:gd name="T62" fmla="*/ 1292999939 w 1785"/>
              <a:gd name="T63" fmla="*/ 315322683 h 897"/>
              <a:gd name="T64" fmla="*/ 1419315193 w 1785"/>
              <a:gd name="T65" fmla="*/ 315322683 h 897"/>
              <a:gd name="T66" fmla="*/ 1545628931 w 1785"/>
              <a:gd name="T67" fmla="*/ 315322683 h 897"/>
              <a:gd name="T68" fmla="*/ 1706392526 w 1785"/>
              <a:gd name="T69" fmla="*/ 315322683 h 897"/>
              <a:gd name="T70" fmla="*/ 1848783798 w 1785"/>
              <a:gd name="T71" fmla="*/ 317543023 h 897"/>
              <a:gd name="T72" fmla="*/ 1949834789 w 1785"/>
              <a:gd name="T73" fmla="*/ 324205534 h 897"/>
              <a:gd name="T74" fmla="*/ 2066963314 w 1785"/>
              <a:gd name="T75" fmla="*/ 328646215 h 897"/>
              <a:gd name="T76" fmla="*/ 2147483647 w 1785"/>
              <a:gd name="T77" fmla="*/ 333086895 h 897"/>
              <a:gd name="T78" fmla="*/ 2147483647 w 1785"/>
              <a:gd name="T79" fmla="*/ 344190087 h 897"/>
              <a:gd name="T80" fmla="*/ 2147483647 w 1785"/>
              <a:gd name="T81" fmla="*/ 357513618 h 897"/>
              <a:gd name="T82" fmla="*/ 2147483647 w 1785"/>
              <a:gd name="T83" fmla="*/ 370837150 h 897"/>
              <a:gd name="T84" fmla="*/ 2147483647 w 1785"/>
              <a:gd name="T85" fmla="*/ 386381022 h 897"/>
              <a:gd name="T86" fmla="*/ 2147483647 w 1785"/>
              <a:gd name="T87" fmla="*/ 401924987 h 897"/>
              <a:gd name="T88" fmla="*/ 2147483647 w 1785"/>
              <a:gd name="T89" fmla="*/ 421911030 h 897"/>
              <a:gd name="T90" fmla="*/ 2147483647 w 1785"/>
              <a:gd name="T91" fmla="*/ 437454901 h 897"/>
              <a:gd name="T92" fmla="*/ 2147483647 w 1785"/>
              <a:gd name="T93" fmla="*/ 461881625 h 897"/>
              <a:gd name="T94" fmla="*/ 2147483647 w 1785"/>
              <a:gd name="T95" fmla="*/ 484086517 h 897"/>
              <a:gd name="T96" fmla="*/ 2147483647 w 1785"/>
              <a:gd name="T97" fmla="*/ 0 h 897"/>
              <a:gd name="T98" fmla="*/ 2147483647 w 1785"/>
              <a:gd name="T99" fmla="*/ 1350113283 h 897"/>
              <a:gd name="T100" fmla="*/ 2147483647 w 1785"/>
              <a:gd name="T101" fmla="*/ 1989641686 h 89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785"/>
              <a:gd name="T154" fmla="*/ 0 h 897"/>
              <a:gd name="T155" fmla="*/ 1785 w 1785"/>
              <a:gd name="T156" fmla="*/ 897 h 89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785" h="897">
                <a:moveTo>
                  <a:pt x="951" y="896"/>
                </a:moveTo>
                <a:lnTo>
                  <a:pt x="1067" y="722"/>
                </a:lnTo>
                <a:lnTo>
                  <a:pt x="1031" y="715"/>
                </a:lnTo>
                <a:lnTo>
                  <a:pt x="987" y="710"/>
                </a:lnTo>
                <a:lnTo>
                  <a:pt x="934" y="702"/>
                </a:lnTo>
                <a:lnTo>
                  <a:pt x="889" y="697"/>
                </a:lnTo>
                <a:lnTo>
                  <a:pt x="840" y="694"/>
                </a:lnTo>
                <a:lnTo>
                  <a:pt x="787" y="690"/>
                </a:lnTo>
                <a:lnTo>
                  <a:pt x="732" y="687"/>
                </a:lnTo>
                <a:lnTo>
                  <a:pt x="630" y="687"/>
                </a:lnTo>
                <a:lnTo>
                  <a:pt x="578" y="689"/>
                </a:lnTo>
                <a:lnTo>
                  <a:pt x="529" y="691"/>
                </a:lnTo>
                <a:lnTo>
                  <a:pt x="480" y="695"/>
                </a:lnTo>
                <a:lnTo>
                  <a:pt x="431" y="701"/>
                </a:lnTo>
                <a:lnTo>
                  <a:pt x="387" y="705"/>
                </a:lnTo>
                <a:lnTo>
                  <a:pt x="329" y="714"/>
                </a:lnTo>
                <a:lnTo>
                  <a:pt x="281" y="723"/>
                </a:lnTo>
                <a:lnTo>
                  <a:pt x="410" y="354"/>
                </a:lnTo>
                <a:lnTo>
                  <a:pt x="0" y="208"/>
                </a:lnTo>
                <a:lnTo>
                  <a:pt x="18" y="202"/>
                </a:lnTo>
                <a:lnTo>
                  <a:pt x="62" y="194"/>
                </a:lnTo>
                <a:lnTo>
                  <a:pt x="94" y="189"/>
                </a:lnTo>
                <a:lnTo>
                  <a:pt x="132" y="181"/>
                </a:lnTo>
                <a:lnTo>
                  <a:pt x="175" y="176"/>
                </a:lnTo>
                <a:lnTo>
                  <a:pt x="213" y="169"/>
                </a:lnTo>
                <a:lnTo>
                  <a:pt x="262" y="162"/>
                </a:lnTo>
                <a:lnTo>
                  <a:pt x="306" y="159"/>
                </a:lnTo>
                <a:lnTo>
                  <a:pt x="353" y="153"/>
                </a:lnTo>
                <a:lnTo>
                  <a:pt x="404" y="149"/>
                </a:lnTo>
                <a:lnTo>
                  <a:pt x="454" y="147"/>
                </a:lnTo>
                <a:lnTo>
                  <a:pt x="510" y="146"/>
                </a:lnTo>
                <a:lnTo>
                  <a:pt x="563" y="142"/>
                </a:lnTo>
                <a:lnTo>
                  <a:pt x="618" y="142"/>
                </a:lnTo>
                <a:lnTo>
                  <a:pt x="673" y="142"/>
                </a:lnTo>
                <a:lnTo>
                  <a:pt x="743" y="142"/>
                </a:lnTo>
                <a:lnTo>
                  <a:pt x="805" y="143"/>
                </a:lnTo>
                <a:lnTo>
                  <a:pt x="849" y="146"/>
                </a:lnTo>
                <a:lnTo>
                  <a:pt x="900" y="148"/>
                </a:lnTo>
                <a:lnTo>
                  <a:pt x="949" y="150"/>
                </a:lnTo>
                <a:lnTo>
                  <a:pt x="1006" y="155"/>
                </a:lnTo>
                <a:lnTo>
                  <a:pt x="1055" y="161"/>
                </a:lnTo>
                <a:lnTo>
                  <a:pt x="1103" y="167"/>
                </a:lnTo>
                <a:lnTo>
                  <a:pt x="1163" y="174"/>
                </a:lnTo>
                <a:lnTo>
                  <a:pt x="1210" y="181"/>
                </a:lnTo>
                <a:lnTo>
                  <a:pt x="1265" y="190"/>
                </a:lnTo>
                <a:lnTo>
                  <a:pt x="1313" y="197"/>
                </a:lnTo>
                <a:lnTo>
                  <a:pt x="1364" y="208"/>
                </a:lnTo>
                <a:lnTo>
                  <a:pt x="1415" y="218"/>
                </a:lnTo>
                <a:lnTo>
                  <a:pt x="1566" y="0"/>
                </a:lnTo>
                <a:lnTo>
                  <a:pt x="1784" y="608"/>
                </a:lnTo>
                <a:lnTo>
                  <a:pt x="951" y="896"/>
                </a:lnTo>
              </a:path>
            </a:pathLst>
          </a:custGeom>
          <a:solidFill>
            <a:srgbClr val="CCFFCC"/>
          </a:solidFill>
          <a:ln w="9525">
            <a:miter lim="800000"/>
            <a:headEnd/>
            <a:tailEnd/>
          </a:ln>
          <a:scene3d>
            <a:camera prst="legacyObliqueTopRight"/>
            <a:lightRig rig="legacyFlat3" dir="b"/>
          </a:scene3d>
          <a:sp3d extrusionH="201600" prstMaterial="legacyMatte">
            <a:bevelT w="13500" h="13500" prst="angle"/>
            <a:bevelB w="13500" h="13500" prst="angle"/>
            <a:extrusionClr>
              <a:srgbClr val="CCFFCC"/>
            </a:extrusionClr>
          </a:sp3d>
        </p:spPr>
        <p:txBody>
          <a:bodyPr>
            <a:flatTx/>
          </a:bodyPr>
          <a:lstStyle/>
          <a:p>
            <a:endParaRPr lang="en-US"/>
          </a:p>
        </p:txBody>
      </p:sp>
      <p:sp>
        <p:nvSpPr>
          <p:cNvPr id="69647" name="Rectangle 15"/>
          <p:cNvSpPr>
            <a:spLocks noChangeArrowheads="1"/>
          </p:cNvSpPr>
          <p:nvPr/>
        </p:nvSpPr>
        <p:spPr bwMode="auto">
          <a:xfrm>
            <a:off x="4271963" y="1724025"/>
            <a:ext cx="1250950" cy="485775"/>
          </a:xfrm>
          <a:prstGeom prst="rect">
            <a:avLst/>
          </a:prstGeom>
          <a:noFill/>
          <a:ln w="9525">
            <a:noFill/>
            <a:miter lim="800000"/>
            <a:headEnd/>
            <a:tailEnd/>
          </a:ln>
          <a:effectLst>
            <a:outerShdw dist="17961" dir="2700000" algn="ctr" rotWithShape="0">
              <a:schemeClr val="bg2"/>
            </a:outerShdw>
          </a:effectLst>
        </p:spPr>
        <p:txBody>
          <a:bodyPr wrap="none" lIns="117475" tIns="60325" rIns="117475" bIns="60325">
            <a:spAutoFit/>
          </a:bodyPr>
          <a:lstStyle/>
          <a:p>
            <a:pPr algn="ctr" defTabSz="1498600" eaLnBrk="0" hangingPunct="0">
              <a:defRPr/>
            </a:pPr>
            <a:r>
              <a:rPr lang="en-US" sz="2400" b="1">
                <a:effectLst>
                  <a:outerShdw blurRad="38100" dist="38100" dir="2700000" algn="tl">
                    <a:srgbClr val="FFFFFF"/>
                  </a:outerShdw>
                </a:effectLst>
                <a:latin typeface="Arial" charset="0"/>
                <a:cs typeface="Times New Roman" pitchFamily="18" charset="0"/>
              </a:rPr>
              <a:t>Deploy</a:t>
            </a:r>
          </a:p>
        </p:txBody>
      </p:sp>
      <p:sp>
        <p:nvSpPr>
          <p:cNvPr id="69648" name="Rectangle 16"/>
          <p:cNvSpPr>
            <a:spLocks noChangeArrowheads="1"/>
          </p:cNvSpPr>
          <p:nvPr/>
        </p:nvSpPr>
        <p:spPr bwMode="auto">
          <a:xfrm>
            <a:off x="5934075" y="2379663"/>
            <a:ext cx="1420813" cy="485775"/>
          </a:xfrm>
          <a:prstGeom prst="rect">
            <a:avLst/>
          </a:prstGeom>
          <a:noFill/>
          <a:ln w="9525">
            <a:noFill/>
            <a:miter lim="800000"/>
            <a:headEnd/>
            <a:tailEnd/>
          </a:ln>
          <a:effectLst/>
        </p:spPr>
        <p:txBody>
          <a:bodyPr wrap="none" lIns="117475" tIns="60325" rIns="117475" bIns="60325">
            <a:spAutoFit/>
          </a:bodyPr>
          <a:lstStyle/>
          <a:p>
            <a:pPr algn="ctr" defTabSz="1498600" eaLnBrk="0" hangingPunct="0">
              <a:defRPr/>
            </a:pPr>
            <a:r>
              <a:rPr lang="en-US" sz="2400" b="1">
                <a:effectLst>
                  <a:outerShdw blurRad="38100" dist="38100" dir="2700000" algn="tl">
                    <a:srgbClr val="FFFFFF"/>
                  </a:outerShdw>
                </a:effectLst>
                <a:latin typeface="Arial" charset="0"/>
                <a:cs typeface="Times New Roman" pitchFamily="18" charset="0"/>
              </a:rPr>
              <a:t>Develop</a:t>
            </a:r>
          </a:p>
        </p:txBody>
      </p:sp>
      <p:sp>
        <p:nvSpPr>
          <p:cNvPr id="69649" name="Rectangle 17"/>
          <p:cNvSpPr>
            <a:spLocks noChangeArrowheads="1"/>
          </p:cNvSpPr>
          <p:nvPr/>
        </p:nvSpPr>
        <p:spPr bwMode="auto">
          <a:xfrm>
            <a:off x="1271588" y="3251200"/>
            <a:ext cx="1285875" cy="485775"/>
          </a:xfrm>
          <a:prstGeom prst="rect">
            <a:avLst/>
          </a:prstGeom>
          <a:noFill/>
          <a:ln w="9525">
            <a:noFill/>
            <a:miter lim="800000"/>
            <a:headEnd/>
            <a:tailEnd/>
          </a:ln>
          <a:effectLst/>
        </p:spPr>
        <p:txBody>
          <a:bodyPr wrap="none" lIns="117475" tIns="60325" rIns="117475" bIns="60325">
            <a:spAutoFit/>
          </a:bodyPr>
          <a:lstStyle/>
          <a:p>
            <a:pPr algn="ctr" defTabSz="1498600" eaLnBrk="0" hangingPunct="0">
              <a:defRPr/>
            </a:pPr>
            <a:r>
              <a:rPr lang="en-US" sz="2400" b="1">
                <a:effectLst>
                  <a:outerShdw blurRad="38100" dist="38100" dir="2700000" algn="tl">
                    <a:srgbClr val="FFFFFF"/>
                  </a:outerShdw>
                </a:effectLst>
                <a:latin typeface="Arial" charset="0"/>
                <a:cs typeface="Times New Roman" pitchFamily="18" charset="0"/>
              </a:rPr>
              <a:t>Recruit</a:t>
            </a:r>
          </a:p>
        </p:txBody>
      </p:sp>
      <p:sp>
        <p:nvSpPr>
          <p:cNvPr id="69650" name="Rectangle 18"/>
          <p:cNvSpPr>
            <a:spLocks noChangeArrowheads="1"/>
          </p:cNvSpPr>
          <p:nvPr/>
        </p:nvSpPr>
        <p:spPr bwMode="auto">
          <a:xfrm>
            <a:off x="2484438" y="2024063"/>
            <a:ext cx="828675" cy="485775"/>
          </a:xfrm>
          <a:prstGeom prst="rect">
            <a:avLst/>
          </a:prstGeom>
          <a:noFill/>
          <a:ln w="9525">
            <a:noFill/>
            <a:miter lim="800000"/>
            <a:headEnd/>
            <a:tailEnd/>
          </a:ln>
          <a:effectLst/>
        </p:spPr>
        <p:txBody>
          <a:bodyPr wrap="none" lIns="117475" tIns="60325" rIns="117475" bIns="60325">
            <a:spAutoFit/>
          </a:bodyPr>
          <a:lstStyle/>
          <a:p>
            <a:pPr algn="ctr" defTabSz="1498600" eaLnBrk="0" hangingPunct="0">
              <a:defRPr/>
            </a:pPr>
            <a:r>
              <a:rPr lang="en-US" sz="2400" b="1">
                <a:effectLst>
                  <a:outerShdw blurRad="38100" dist="38100" dir="2700000" algn="tl">
                    <a:srgbClr val="FFFFFF"/>
                  </a:outerShdw>
                </a:effectLst>
                <a:latin typeface="Arial" charset="0"/>
                <a:cs typeface="Times New Roman" pitchFamily="18" charset="0"/>
              </a:rPr>
              <a:t>Hire</a:t>
            </a:r>
          </a:p>
        </p:txBody>
      </p:sp>
      <p:sp>
        <p:nvSpPr>
          <p:cNvPr id="69651" name="Rectangle 19"/>
          <p:cNvSpPr>
            <a:spLocks noChangeArrowheads="1"/>
          </p:cNvSpPr>
          <p:nvPr/>
        </p:nvSpPr>
        <p:spPr bwMode="auto">
          <a:xfrm>
            <a:off x="2362200" y="2811463"/>
            <a:ext cx="4279900" cy="1146175"/>
          </a:xfrm>
          <a:prstGeom prst="rect">
            <a:avLst/>
          </a:prstGeom>
          <a:noFill/>
          <a:ln w="9525">
            <a:noFill/>
            <a:miter lim="800000"/>
            <a:headEnd/>
            <a:tailEnd/>
          </a:ln>
          <a:effectLst/>
        </p:spPr>
        <p:txBody>
          <a:bodyPr lIns="92075" tIns="46038" rIns="92075" bIns="46038">
            <a:spAutoFit/>
          </a:bodyPr>
          <a:lstStyle/>
          <a:p>
            <a:pPr algn="ctr" eaLnBrk="0" hangingPunct="0">
              <a:lnSpc>
                <a:spcPct val="150000"/>
              </a:lnSpc>
              <a:spcBef>
                <a:spcPct val="100000"/>
              </a:spcBef>
              <a:defRPr/>
            </a:pPr>
            <a:r>
              <a:rPr lang="en-US" b="1" i="1">
                <a:effectLst>
                  <a:outerShdw blurRad="38100" dist="38100" dir="2700000" algn="tl">
                    <a:srgbClr val="FFFFFF"/>
                  </a:outerShdw>
                </a:effectLst>
                <a:latin typeface="Arial" charset="0"/>
                <a:cs typeface="Times New Roman" pitchFamily="18" charset="0"/>
              </a:rPr>
              <a:t>Enterprise Management</a:t>
            </a:r>
            <a:r>
              <a:rPr lang="en-US" sz="2000" b="1" i="1">
                <a:effectLst>
                  <a:outerShdw blurRad="38100" dist="38100" dir="2700000" algn="tl">
                    <a:srgbClr val="FFFFFF"/>
                  </a:outerShdw>
                </a:effectLst>
                <a:latin typeface="Arial" charset="0"/>
                <a:cs typeface="Times New Roman" pitchFamily="18" charset="0"/>
              </a:rPr>
              <a:t/>
            </a:r>
            <a:br>
              <a:rPr lang="en-US" sz="2000" b="1" i="1">
                <a:effectLst>
                  <a:outerShdw blurRad="38100" dist="38100" dir="2700000" algn="tl">
                    <a:srgbClr val="FFFFFF"/>
                  </a:outerShdw>
                </a:effectLst>
                <a:latin typeface="Arial" charset="0"/>
                <a:cs typeface="Times New Roman" pitchFamily="18" charset="0"/>
              </a:rPr>
            </a:br>
            <a:r>
              <a:rPr lang="en-US" sz="2000" b="1" i="1">
                <a:effectLst>
                  <a:outerShdw blurRad="38100" dist="38100" dir="2700000" algn="tl">
                    <a:srgbClr val="FFFFFF"/>
                  </a:outerShdw>
                </a:effectLst>
                <a:latin typeface="Arial" charset="0"/>
                <a:cs typeface="Times New Roman" pitchFamily="18" charset="0"/>
              </a:rPr>
              <a:t> </a:t>
            </a:r>
            <a:r>
              <a:rPr lang="en-US" sz="2800" b="1">
                <a:solidFill>
                  <a:schemeClr val="hlink"/>
                </a:solidFill>
                <a:effectLst>
                  <a:outerShdw blurRad="38100" dist="38100" dir="2700000" algn="tl">
                    <a:srgbClr val="000000"/>
                  </a:outerShdw>
                </a:effectLst>
                <a:latin typeface="Arial" charset="0"/>
                <a:cs typeface="Times New Roman" pitchFamily="18" charset="0"/>
              </a:rPr>
              <a:t>HR</a:t>
            </a:r>
            <a:endParaRPr lang="en-US" sz="2400" b="1">
              <a:effectLst>
                <a:outerShdw blurRad="38100" dist="38100" dir="2700000" algn="tl">
                  <a:srgbClr val="FFFFFF"/>
                </a:outerShdw>
              </a:effectLst>
              <a:latin typeface="Arial" charset="0"/>
              <a:cs typeface="Times New Roman" pitchFamily="18" charset="0"/>
            </a:endParaRPr>
          </a:p>
        </p:txBody>
      </p:sp>
      <p:sp>
        <p:nvSpPr>
          <p:cNvPr id="9237" name="Text Box 20"/>
          <p:cNvSpPr txBox="1">
            <a:spLocks noChangeArrowheads="1"/>
          </p:cNvSpPr>
          <p:nvPr/>
        </p:nvSpPr>
        <p:spPr bwMode="auto">
          <a:xfrm>
            <a:off x="6858000" y="5129213"/>
            <a:ext cx="1778000" cy="366712"/>
          </a:xfrm>
          <a:prstGeom prst="rect">
            <a:avLst/>
          </a:prstGeom>
          <a:noFill/>
          <a:ln w="9525">
            <a:noFill/>
            <a:miter lim="800000"/>
            <a:headEnd/>
            <a:tailEnd/>
          </a:ln>
        </p:spPr>
        <p:txBody>
          <a:bodyPr>
            <a:spAutoFit/>
          </a:bodyPr>
          <a:lstStyle/>
          <a:p>
            <a:pPr algn="ctr" eaLnBrk="0" hangingPunct="0">
              <a:spcBef>
                <a:spcPct val="50000"/>
              </a:spcBef>
            </a:pPr>
            <a:r>
              <a:rPr lang="en-US" b="1" i="1">
                <a:cs typeface="Times New Roman" pitchFamily="18" charset="0"/>
              </a:rPr>
              <a:t>Retiree</a:t>
            </a:r>
          </a:p>
        </p:txBody>
      </p:sp>
      <p:sp>
        <p:nvSpPr>
          <p:cNvPr id="9238" name="Text Box 21"/>
          <p:cNvSpPr txBox="1">
            <a:spLocks noChangeArrowheads="1"/>
          </p:cNvSpPr>
          <p:nvPr/>
        </p:nvSpPr>
        <p:spPr bwMode="auto">
          <a:xfrm>
            <a:off x="571500" y="1736725"/>
            <a:ext cx="1778000" cy="366713"/>
          </a:xfrm>
          <a:prstGeom prst="rect">
            <a:avLst/>
          </a:prstGeom>
          <a:noFill/>
          <a:ln w="9525">
            <a:noFill/>
            <a:miter lim="800000"/>
            <a:headEnd/>
            <a:tailEnd/>
          </a:ln>
        </p:spPr>
        <p:txBody>
          <a:bodyPr>
            <a:spAutoFit/>
          </a:bodyPr>
          <a:lstStyle/>
          <a:p>
            <a:pPr algn="ctr" eaLnBrk="0" hangingPunct="0">
              <a:spcBef>
                <a:spcPct val="50000"/>
              </a:spcBef>
            </a:pPr>
            <a:r>
              <a:rPr lang="en-US" b="1" i="1">
                <a:cs typeface="Times New Roman" pitchFamily="18" charset="0"/>
              </a:rPr>
              <a:t>Applicant</a:t>
            </a:r>
          </a:p>
        </p:txBody>
      </p:sp>
      <p:sp>
        <p:nvSpPr>
          <p:cNvPr id="9239" name="Text Box 22"/>
          <p:cNvSpPr txBox="1">
            <a:spLocks noChangeArrowheads="1"/>
          </p:cNvSpPr>
          <p:nvPr/>
        </p:nvSpPr>
        <p:spPr bwMode="auto">
          <a:xfrm>
            <a:off x="304800" y="4762500"/>
            <a:ext cx="1981200" cy="1190625"/>
          </a:xfrm>
          <a:prstGeom prst="rect">
            <a:avLst/>
          </a:prstGeom>
          <a:noFill/>
          <a:ln w="9525">
            <a:noFill/>
            <a:miter lim="800000"/>
            <a:headEnd/>
            <a:tailEnd/>
          </a:ln>
        </p:spPr>
        <p:txBody>
          <a:bodyPr>
            <a:spAutoFit/>
          </a:bodyPr>
          <a:lstStyle/>
          <a:p>
            <a:pPr algn="ctr" eaLnBrk="0" hangingPunct="0">
              <a:spcBef>
                <a:spcPct val="50000"/>
              </a:spcBef>
            </a:pPr>
            <a:r>
              <a:rPr lang="en-US" b="1" i="1">
                <a:cs typeface="Times New Roman" pitchFamily="18" charset="0"/>
              </a:rPr>
              <a:t>Person (Workers, Dependents, Beneficiaries)</a:t>
            </a:r>
          </a:p>
        </p:txBody>
      </p:sp>
      <p:sp>
        <p:nvSpPr>
          <p:cNvPr id="9240" name="Text Box 23"/>
          <p:cNvSpPr txBox="1">
            <a:spLocks noChangeArrowheads="1"/>
          </p:cNvSpPr>
          <p:nvPr/>
        </p:nvSpPr>
        <p:spPr bwMode="auto">
          <a:xfrm>
            <a:off x="6997700" y="1939925"/>
            <a:ext cx="1778000" cy="366713"/>
          </a:xfrm>
          <a:prstGeom prst="rect">
            <a:avLst/>
          </a:prstGeom>
          <a:noFill/>
          <a:ln w="9525">
            <a:noFill/>
            <a:miter lim="800000"/>
            <a:headEnd/>
            <a:tailEnd/>
          </a:ln>
        </p:spPr>
        <p:txBody>
          <a:bodyPr>
            <a:spAutoFit/>
          </a:bodyPr>
          <a:lstStyle/>
          <a:p>
            <a:pPr algn="ctr" eaLnBrk="0" hangingPunct="0">
              <a:spcBef>
                <a:spcPct val="50000"/>
              </a:spcBef>
            </a:pPr>
            <a:r>
              <a:rPr lang="en-US" b="1" i="1">
                <a:cs typeface="Times New Roman" pitchFamily="18" charset="0"/>
              </a:rPr>
              <a:t>Employee</a:t>
            </a:r>
          </a:p>
        </p:txBody>
      </p:sp>
      <p:sp>
        <p:nvSpPr>
          <p:cNvPr id="69656" name="Rectangle 24"/>
          <p:cNvSpPr>
            <a:spLocks noChangeArrowheads="1"/>
          </p:cNvSpPr>
          <p:nvPr/>
        </p:nvSpPr>
        <p:spPr bwMode="auto">
          <a:xfrm>
            <a:off x="1660525" y="4476750"/>
            <a:ext cx="1317625" cy="485775"/>
          </a:xfrm>
          <a:prstGeom prst="rect">
            <a:avLst/>
          </a:prstGeom>
          <a:noFill/>
          <a:ln w="9525">
            <a:noFill/>
            <a:miter lim="800000"/>
            <a:headEnd/>
            <a:tailEnd/>
          </a:ln>
          <a:effectLst/>
        </p:spPr>
        <p:txBody>
          <a:bodyPr wrap="none" lIns="117475" tIns="60325" rIns="117475" bIns="60325">
            <a:spAutoFit/>
          </a:bodyPr>
          <a:lstStyle/>
          <a:p>
            <a:pPr algn="ctr" defTabSz="1498600" eaLnBrk="0" hangingPunct="0">
              <a:defRPr/>
            </a:pPr>
            <a:r>
              <a:rPr lang="en-US" sz="2400" b="1">
                <a:effectLst>
                  <a:outerShdw blurRad="38100" dist="38100" dir="2700000" algn="tl">
                    <a:srgbClr val="FFFFFF"/>
                  </a:outerShdw>
                </a:effectLst>
                <a:latin typeface="Arial" charset="0"/>
                <a:cs typeface="Times New Roman" pitchFamily="18" charset="0"/>
              </a:rPr>
              <a:t>Identify</a:t>
            </a: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4294967295"/>
          </p:nvPr>
        </p:nvSpPr>
        <p:spPr>
          <a:xfrm>
            <a:off x="6553200" y="6245225"/>
            <a:ext cx="2133600" cy="476250"/>
          </a:xfrm>
          <a:prstGeom prst="rect">
            <a:avLst/>
          </a:prstGeom>
          <a:noFill/>
        </p:spPr>
        <p:txBody>
          <a:bodyPr/>
          <a:lstStyle/>
          <a:p>
            <a:fld id="{8CB90C08-3648-425A-B3B6-6969AB828F62}" type="slidenum">
              <a:rPr lang="en-US" smtClean="0">
                <a:latin typeface="Arial" pitchFamily="34" charset="0"/>
              </a:rPr>
              <a:pPr/>
              <a:t>12</a:t>
            </a:fld>
            <a:endParaRPr lang="en-US" smtClean="0">
              <a:latin typeface="Arial" pitchFamily="34" charset="0"/>
            </a:endParaRPr>
          </a:p>
        </p:txBody>
      </p:sp>
      <p:sp>
        <p:nvSpPr>
          <p:cNvPr id="14339" name="Text Box 3"/>
          <p:cNvSpPr txBox="1">
            <a:spLocks noChangeArrowheads="1"/>
          </p:cNvSpPr>
          <p:nvPr/>
        </p:nvSpPr>
        <p:spPr bwMode="auto">
          <a:xfrm>
            <a:off x="6858000" y="4419600"/>
            <a:ext cx="1905000" cy="579438"/>
          </a:xfrm>
          <a:prstGeom prst="rect">
            <a:avLst/>
          </a:prstGeom>
          <a:noFill/>
          <a:ln w="12700">
            <a:noFill/>
            <a:miter lim="800000"/>
            <a:headEnd type="none" w="sm" len="sm"/>
            <a:tailEnd type="none" w="sm" len="sm"/>
          </a:ln>
        </p:spPr>
        <p:txBody>
          <a:bodyPr lIns="92075" tIns="46038" rIns="92075" bIns="46038">
            <a:spAutoFit/>
          </a:bodyPr>
          <a:lstStyle/>
          <a:p>
            <a:pPr algn="ctr" eaLnBrk="0" hangingPunct="0">
              <a:spcBef>
                <a:spcPct val="50000"/>
              </a:spcBef>
              <a:buClr>
                <a:srgbClr val="F80225"/>
              </a:buClr>
              <a:buSzPct val="80000"/>
              <a:buFont typeface="MS PGothic" pitchFamily="34" charset="-128"/>
              <a:buNone/>
            </a:pPr>
            <a:endParaRPr lang="en-US" sz="3200" b="1">
              <a:solidFill>
                <a:srgbClr val="FF0000"/>
              </a:solidFill>
            </a:endParaRPr>
          </a:p>
        </p:txBody>
      </p:sp>
      <p:sp>
        <p:nvSpPr>
          <p:cNvPr id="14340" name="Rectangle 4"/>
          <p:cNvSpPr>
            <a:spLocks noGrp="1" noChangeArrowheads="1"/>
          </p:cNvSpPr>
          <p:nvPr>
            <p:ph type="title"/>
          </p:nvPr>
        </p:nvSpPr>
        <p:spPr>
          <a:xfrm>
            <a:off x="228600" y="274638"/>
            <a:ext cx="8686800" cy="1143000"/>
          </a:xfrm>
        </p:spPr>
        <p:txBody>
          <a:bodyPr/>
          <a:lstStyle/>
          <a:p>
            <a:pPr eaLnBrk="1" hangingPunct="1"/>
            <a:r>
              <a:rPr lang="en-US" smtClean="0"/>
              <a:t>Recruiting Components</a:t>
            </a:r>
          </a:p>
        </p:txBody>
      </p:sp>
      <p:sp>
        <p:nvSpPr>
          <p:cNvPr id="14341" name="Rectangle 5"/>
          <p:cNvSpPr>
            <a:spLocks noGrp="1" noChangeArrowheads="1"/>
          </p:cNvSpPr>
          <p:nvPr>
            <p:ph type="body" idx="1"/>
          </p:nvPr>
        </p:nvSpPr>
        <p:spPr>
          <a:xfrm>
            <a:off x="1238250" y="1676400"/>
            <a:ext cx="7677150" cy="3028521"/>
          </a:xfrm>
        </p:spPr>
        <p:txBody>
          <a:bodyPr/>
          <a:lstStyle/>
          <a:p>
            <a:pPr marL="234950" indent="-234950" eaLnBrk="1" hangingPunct="1"/>
            <a:r>
              <a:rPr lang="en-US" sz="2800" dirty="0" smtClean="0"/>
              <a:t>Recruit Workforce</a:t>
            </a:r>
          </a:p>
          <a:p>
            <a:pPr marL="576263" lvl="1" indent="-227013" eaLnBrk="1" hangingPunct="1"/>
            <a:r>
              <a:rPr lang="en-US" sz="2400" dirty="0" smtClean="0"/>
              <a:t>Part of Human Resources product</a:t>
            </a:r>
          </a:p>
          <a:p>
            <a:pPr marL="576263" lvl="1" indent="-227013" eaLnBrk="1" hangingPunct="1"/>
            <a:r>
              <a:rPr lang="en-US" sz="2400" dirty="0" smtClean="0"/>
              <a:t>Applicant tracking functionality</a:t>
            </a:r>
          </a:p>
          <a:p>
            <a:pPr marL="234950" indent="-234950" eaLnBrk="1" hangingPunct="1"/>
            <a:r>
              <a:rPr lang="en-US" sz="2800" dirty="0" err="1" smtClean="0"/>
              <a:t>eRecruit</a:t>
            </a:r>
            <a:endParaRPr lang="en-US" sz="2800" dirty="0" smtClean="0"/>
          </a:p>
          <a:p>
            <a:pPr marL="576263" lvl="1" indent="-227013" eaLnBrk="1" hangingPunct="1"/>
            <a:r>
              <a:rPr lang="en-US" sz="2400" dirty="0" smtClean="0"/>
              <a:t>Self Service for Employees and External Applicants</a:t>
            </a:r>
          </a:p>
          <a:p>
            <a:pPr marL="234950" indent="-234950" eaLnBrk="1" hangingPunct="1"/>
            <a:r>
              <a:rPr lang="en-US" sz="2800" dirty="0" smtClean="0"/>
              <a:t>Wally Looks for a Job!</a:t>
            </a:r>
          </a:p>
          <a:p>
            <a:pPr marL="234950" indent="-234950" eaLnBrk="1" hangingPunct="1"/>
            <a:endParaRPr lang="en-US" sz="2800" dirty="0" smtClean="0"/>
          </a:p>
        </p:txBody>
      </p:sp>
      <p:pic>
        <p:nvPicPr>
          <p:cNvPr id="6" name="Picture 3" descr="Today's Dilbert Comic">
            <a:hlinkClick r:id="rId3"/>
          </p:cNvPr>
          <p:cNvPicPr>
            <a:picLocks noChangeAspect="1" noChangeArrowheads="1"/>
          </p:cNvPicPr>
          <p:nvPr/>
        </p:nvPicPr>
        <p:blipFill>
          <a:blip r:embed="rId4"/>
          <a:srcRect/>
          <a:stretch>
            <a:fillRect/>
          </a:stretch>
        </p:blipFill>
        <p:spPr bwMode="auto">
          <a:xfrm>
            <a:off x="0" y="4324614"/>
            <a:ext cx="7239000" cy="2533386"/>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4294967295"/>
          </p:nvPr>
        </p:nvSpPr>
        <p:spPr>
          <a:xfrm>
            <a:off x="6553200" y="6245225"/>
            <a:ext cx="2133600" cy="476250"/>
          </a:xfrm>
          <a:prstGeom prst="rect">
            <a:avLst/>
          </a:prstGeom>
          <a:noFill/>
        </p:spPr>
        <p:txBody>
          <a:bodyPr/>
          <a:lstStyle/>
          <a:p>
            <a:fld id="{B510D501-05C2-451F-8618-867A95F3E2CF}" type="slidenum">
              <a:rPr lang="en-US" smtClean="0">
                <a:latin typeface="Arial" pitchFamily="34" charset="0"/>
              </a:rPr>
              <a:pPr/>
              <a:t>13</a:t>
            </a:fld>
            <a:endParaRPr lang="en-US" smtClean="0">
              <a:latin typeface="Arial" pitchFamily="34" charset="0"/>
            </a:endParaRPr>
          </a:p>
        </p:txBody>
      </p:sp>
      <p:sp>
        <p:nvSpPr>
          <p:cNvPr id="17411" name="Rectangle 2"/>
          <p:cNvSpPr>
            <a:spLocks noGrp="1" noChangeArrowheads="1"/>
          </p:cNvSpPr>
          <p:nvPr>
            <p:ph type="title"/>
          </p:nvPr>
        </p:nvSpPr>
        <p:spPr/>
        <p:txBody>
          <a:bodyPr/>
          <a:lstStyle/>
          <a:p>
            <a:pPr eaLnBrk="1" hangingPunct="1"/>
            <a:r>
              <a:rPr lang="en-US" smtClean="0"/>
              <a:t>Time and Labor Processes</a:t>
            </a:r>
          </a:p>
        </p:txBody>
      </p:sp>
      <p:pic>
        <p:nvPicPr>
          <p:cNvPr id="17412" name="Picture 3" descr="chart 5"/>
          <p:cNvPicPr>
            <a:picLocks noGrp="1" noChangeAspect="1" noChangeArrowheads="1"/>
          </p:cNvPicPr>
          <p:nvPr>
            <p:ph idx="1"/>
          </p:nvPr>
        </p:nvPicPr>
        <p:blipFill>
          <a:blip r:embed="rId3"/>
          <a:srcRect/>
          <a:stretch>
            <a:fillRect/>
          </a:stretch>
        </p:blipFill>
        <p:spPr>
          <a:xfrm>
            <a:off x="304800" y="1219200"/>
            <a:ext cx="8610600" cy="4651375"/>
          </a:xfrm>
          <a:noFill/>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4294967295"/>
          </p:nvPr>
        </p:nvSpPr>
        <p:spPr>
          <a:xfrm>
            <a:off x="6553200" y="6245225"/>
            <a:ext cx="2133600" cy="476250"/>
          </a:xfrm>
          <a:prstGeom prst="rect">
            <a:avLst/>
          </a:prstGeom>
          <a:noFill/>
        </p:spPr>
        <p:txBody>
          <a:bodyPr/>
          <a:lstStyle/>
          <a:p>
            <a:fld id="{026B0DFE-A839-48F3-866C-97ABC3FF3476}" type="slidenum">
              <a:rPr lang="en-US" smtClean="0">
                <a:latin typeface="Arial" pitchFamily="34" charset="0"/>
              </a:rPr>
              <a:pPr/>
              <a:t>14</a:t>
            </a:fld>
            <a:endParaRPr lang="en-US" smtClean="0">
              <a:latin typeface="Arial" pitchFamily="34" charset="0"/>
            </a:endParaRPr>
          </a:p>
        </p:txBody>
      </p:sp>
      <p:sp>
        <p:nvSpPr>
          <p:cNvPr id="22531" name="Rectangle 2"/>
          <p:cNvSpPr>
            <a:spLocks noGrp="1" noChangeArrowheads="1"/>
          </p:cNvSpPr>
          <p:nvPr>
            <p:ph type="title"/>
          </p:nvPr>
        </p:nvSpPr>
        <p:spPr>
          <a:xfrm>
            <a:off x="381000" y="228600"/>
            <a:ext cx="8382000" cy="941796"/>
          </a:xfrm>
        </p:spPr>
        <p:txBody>
          <a:bodyPr/>
          <a:lstStyle/>
          <a:p>
            <a:pPr eaLnBrk="1" hangingPunct="1"/>
            <a:r>
              <a:rPr lang="en-US" sz="4000" dirty="0" smtClean="0"/>
              <a:t>Payroll Process Data Flow Diagram</a:t>
            </a:r>
            <a:br>
              <a:rPr lang="en-US" sz="4000" dirty="0" smtClean="0"/>
            </a:br>
            <a:r>
              <a:rPr lang="en-US" sz="2800" i="1" dirty="0" smtClean="0"/>
              <a:t>Context Level</a:t>
            </a:r>
            <a:endParaRPr lang="en-US" sz="4000" i="1" dirty="0" smtClean="0"/>
          </a:p>
        </p:txBody>
      </p:sp>
      <p:pic>
        <p:nvPicPr>
          <p:cNvPr id="22532" name="Picture 3"/>
          <p:cNvPicPr>
            <a:picLocks noGrp="1" noChangeAspect="1" noChangeArrowheads="1"/>
          </p:cNvPicPr>
          <p:nvPr>
            <p:ph idx="1"/>
          </p:nvPr>
        </p:nvPicPr>
        <p:blipFill>
          <a:blip r:embed="rId2"/>
          <a:srcRect/>
          <a:stretch>
            <a:fillRect/>
          </a:stretch>
        </p:blipFill>
        <p:spPr>
          <a:xfrm>
            <a:off x="2209800" y="1219200"/>
            <a:ext cx="5491163" cy="5086350"/>
          </a:xfrm>
          <a:noFill/>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4294967295"/>
          </p:nvPr>
        </p:nvSpPr>
        <p:spPr>
          <a:xfrm>
            <a:off x="6553200" y="6245225"/>
            <a:ext cx="2133600" cy="476250"/>
          </a:xfrm>
          <a:prstGeom prst="rect">
            <a:avLst/>
          </a:prstGeom>
          <a:noFill/>
        </p:spPr>
        <p:txBody>
          <a:bodyPr/>
          <a:lstStyle/>
          <a:p>
            <a:fld id="{0BC2E1AA-DA26-41E8-BB75-1E2F99034391}" type="slidenum">
              <a:rPr lang="en-US" smtClean="0">
                <a:latin typeface="Arial" pitchFamily="34" charset="0"/>
              </a:rPr>
              <a:pPr/>
              <a:t>15</a:t>
            </a:fld>
            <a:endParaRPr lang="en-US" smtClean="0">
              <a:latin typeface="Arial" pitchFamily="34" charset="0"/>
            </a:endParaRPr>
          </a:p>
        </p:txBody>
      </p:sp>
      <p:sp>
        <p:nvSpPr>
          <p:cNvPr id="24579" name="Rectangle 2"/>
          <p:cNvSpPr>
            <a:spLocks noGrp="1" noChangeArrowheads="1"/>
          </p:cNvSpPr>
          <p:nvPr>
            <p:ph type="title"/>
          </p:nvPr>
        </p:nvSpPr>
        <p:spPr/>
        <p:txBody>
          <a:bodyPr/>
          <a:lstStyle/>
          <a:p>
            <a:pPr eaLnBrk="1" hangingPunct="1"/>
            <a:r>
              <a:rPr lang="en-US" sz="4000" smtClean="0"/>
              <a:t>Accounting Entries in Payroll</a:t>
            </a:r>
          </a:p>
        </p:txBody>
      </p:sp>
      <p:pic>
        <p:nvPicPr>
          <p:cNvPr id="24580" name="Picture 3"/>
          <p:cNvPicPr>
            <a:picLocks noGrp="1" noChangeAspect="1" noChangeArrowheads="1"/>
          </p:cNvPicPr>
          <p:nvPr>
            <p:ph idx="1"/>
          </p:nvPr>
        </p:nvPicPr>
        <p:blipFill>
          <a:blip r:embed="rId2"/>
          <a:srcRect/>
          <a:stretch>
            <a:fillRect/>
          </a:stretch>
        </p:blipFill>
        <p:spPr>
          <a:xfrm>
            <a:off x="2286000" y="914400"/>
            <a:ext cx="5791200" cy="5755639"/>
          </a:xfrm>
          <a:noFill/>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a:spLocks noGrp="1"/>
          </p:cNvSpPr>
          <p:nvPr>
            <p:ph type="sldNum" sz="quarter" idx="4294967295"/>
          </p:nvPr>
        </p:nvSpPr>
        <p:spPr>
          <a:xfrm>
            <a:off x="6553200" y="6245225"/>
            <a:ext cx="2133600" cy="476250"/>
          </a:xfrm>
          <a:prstGeom prst="rect">
            <a:avLst/>
          </a:prstGeom>
          <a:noFill/>
        </p:spPr>
        <p:txBody>
          <a:bodyPr/>
          <a:lstStyle/>
          <a:p>
            <a:fld id="{A4B7F6AD-1061-48E3-8D05-FDD0D879C34F}" type="slidenum">
              <a:rPr lang="en-US" smtClean="0">
                <a:latin typeface="Arial" pitchFamily="34" charset="0"/>
              </a:rPr>
              <a:pPr/>
              <a:t>16</a:t>
            </a:fld>
            <a:endParaRPr lang="en-US" smtClean="0">
              <a:latin typeface="Arial" pitchFamily="34" charset="0"/>
            </a:endParaRPr>
          </a:p>
        </p:txBody>
      </p:sp>
      <p:sp>
        <p:nvSpPr>
          <p:cNvPr id="33795" name="Rectangle 2"/>
          <p:cNvSpPr>
            <a:spLocks noGrp="1" noChangeArrowheads="1"/>
          </p:cNvSpPr>
          <p:nvPr>
            <p:ph type="title"/>
          </p:nvPr>
        </p:nvSpPr>
        <p:spPr/>
        <p:txBody>
          <a:bodyPr/>
          <a:lstStyle/>
          <a:p>
            <a:pPr eaLnBrk="1" hangingPunct="1"/>
            <a:r>
              <a:rPr lang="en-US" sz="4000" smtClean="0"/>
              <a:t>Payroll Has High Fraud Potential</a:t>
            </a:r>
          </a:p>
        </p:txBody>
      </p:sp>
      <p:sp>
        <p:nvSpPr>
          <p:cNvPr id="33796" name="Rectangle 3"/>
          <p:cNvSpPr>
            <a:spLocks noGrp="1" noChangeArrowheads="1"/>
          </p:cNvSpPr>
          <p:nvPr>
            <p:ph type="body" idx="1"/>
          </p:nvPr>
        </p:nvSpPr>
        <p:spPr/>
        <p:txBody>
          <a:bodyPr/>
          <a:lstStyle/>
          <a:p>
            <a:pPr eaLnBrk="1" hangingPunct="1">
              <a:lnSpc>
                <a:spcPct val="90000"/>
              </a:lnSpc>
            </a:pPr>
            <a:r>
              <a:rPr lang="en-US" sz="2400" smtClean="0"/>
              <a:t>Types of payroll frauds:</a:t>
            </a:r>
          </a:p>
          <a:p>
            <a:pPr lvl="1" eaLnBrk="1" hangingPunct="1">
              <a:lnSpc>
                <a:spcPct val="90000"/>
              </a:lnSpc>
            </a:pPr>
            <a:r>
              <a:rPr lang="en-US" sz="2000" smtClean="0"/>
              <a:t>Ghost employees </a:t>
            </a:r>
          </a:p>
          <a:p>
            <a:pPr lvl="1" eaLnBrk="1" hangingPunct="1">
              <a:lnSpc>
                <a:spcPct val="90000"/>
              </a:lnSpc>
            </a:pPr>
            <a:r>
              <a:rPr lang="en-US" sz="2000" smtClean="0"/>
              <a:t>Falsified hours</a:t>
            </a:r>
          </a:p>
          <a:p>
            <a:pPr lvl="1" eaLnBrk="1" hangingPunct="1">
              <a:lnSpc>
                <a:spcPct val="90000"/>
              </a:lnSpc>
            </a:pPr>
            <a:r>
              <a:rPr lang="en-US" sz="2000" smtClean="0"/>
              <a:t>Commission schemes</a:t>
            </a:r>
          </a:p>
          <a:p>
            <a:pPr lvl="1" eaLnBrk="1" hangingPunct="1">
              <a:lnSpc>
                <a:spcPct val="90000"/>
              </a:lnSpc>
            </a:pPr>
            <a:r>
              <a:rPr lang="en-US" sz="2000" smtClean="0"/>
              <a:t>Worker’s comp schemes</a:t>
            </a:r>
          </a:p>
          <a:p>
            <a:pPr lvl="1" eaLnBrk="1" hangingPunct="1">
              <a:lnSpc>
                <a:spcPct val="90000"/>
              </a:lnSpc>
            </a:pPr>
            <a:r>
              <a:rPr lang="en-US" sz="2000" smtClean="0"/>
              <a:t>Expenses Fraud – Altering receipts, personal expenses</a:t>
            </a:r>
          </a:p>
          <a:p>
            <a:pPr eaLnBrk="1" hangingPunct="1">
              <a:lnSpc>
                <a:spcPct val="90000"/>
              </a:lnSpc>
            </a:pPr>
            <a:r>
              <a:rPr lang="en-US" sz="2400" smtClean="0"/>
              <a:t>Payroll Controls</a:t>
            </a:r>
          </a:p>
          <a:p>
            <a:pPr lvl="1" eaLnBrk="1" hangingPunct="1">
              <a:lnSpc>
                <a:spcPct val="90000"/>
              </a:lnSpc>
            </a:pPr>
            <a:r>
              <a:rPr lang="en-US" sz="2000" smtClean="0"/>
              <a:t>Segregation of duties between HR (employee record creation), payroll (prepares payroll) and AP/cashier (disburses cash)</a:t>
            </a:r>
          </a:p>
          <a:p>
            <a:pPr lvl="1" eaLnBrk="1" hangingPunct="1">
              <a:lnSpc>
                <a:spcPct val="90000"/>
              </a:lnSpc>
            </a:pPr>
            <a:r>
              <a:rPr lang="en-US" sz="2000" smtClean="0"/>
              <a:t>Direct deposit (eliminates opportunity for check fraud)</a:t>
            </a:r>
          </a:p>
          <a:p>
            <a:pPr lvl="1" eaLnBrk="1" hangingPunct="1">
              <a:lnSpc>
                <a:spcPct val="90000"/>
              </a:lnSpc>
            </a:pPr>
            <a:r>
              <a:rPr lang="en-US" sz="2000" smtClean="0"/>
              <a:t>Review of employee master data for duplicate names and/or social security numbers</a:t>
            </a:r>
          </a:p>
          <a:p>
            <a:pPr lvl="1" eaLnBrk="1" hangingPunct="1">
              <a:lnSpc>
                <a:spcPct val="90000"/>
              </a:lnSpc>
            </a:pPr>
            <a:r>
              <a:rPr lang="en-US" sz="2000" smtClean="0"/>
              <a:t>Comparison of actual payroll to budget</a:t>
            </a:r>
          </a:p>
          <a:p>
            <a:pPr lvl="1" eaLnBrk="1" hangingPunct="1">
              <a:lnSpc>
                <a:spcPct val="90000"/>
              </a:lnSpc>
            </a:pPr>
            <a:endParaRPr lang="en-US" sz="2000" smtClean="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Topics</a:t>
            </a:r>
            <a:endParaRPr lang="en-US" dirty="0"/>
          </a:p>
        </p:txBody>
      </p:sp>
      <p:sp>
        <p:nvSpPr>
          <p:cNvPr id="6" name="Text Placeholder 5"/>
          <p:cNvSpPr>
            <a:spLocks noGrp="1"/>
          </p:cNvSpPr>
          <p:nvPr>
            <p:ph type="body" sz="quarter" idx="10"/>
          </p:nvPr>
        </p:nvSpPr>
        <p:spPr>
          <a:xfrm>
            <a:off x="381000" y="1447799"/>
            <a:ext cx="8382000" cy="2474524"/>
          </a:xfrm>
        </p:spPr>
        <p:txBody>
          <a:bodyPr/>
          <a:lstStyle/>
          <a:p>
            <a:r>
              <a:rPr lang="en-US" dirty="0" smtClean="0">
                <a:solidFill>
                  <a:srgbClr val="0070C0"/>
                </a:solidFill>
              </a:rPr>
              <a:t>Background and Motivation</a:t>
            </a:r>
          </a:p>
          <a:p>
            <a:r>
              <a:rPr lang="en-US" dirty="0" smtClean="0"/>
              <a:t>Curriculum Details</a:t>
            </a:r>
          </a:p>
          <a:p>
            <a:pPr lvl="1"/>
            <a:r>
              <a:rPr lang="en-US" dirty="0" smtClean="0">
                <a:solidFill>
                  <a:srgbClr val="0070C0"/>
                </a:solidFill>
              </a:rPr>
              <a:t>Business Process Pedagogy</a:t>
            </a:r>
          </a:p>
          <a:p>
            <a:pPr lvl="1"/>
            <a:r>
              <a:rPr lang="en-US" dirty="0" smtClean="0"/>
              <a:t>GP Requirements</a:t>
            </a:r>
          </a:p>
          <a:p>
            <a:r>
              <a:rPr lang="en-US" dirty="0" smtClean="0"/>
              <a:t>Future Enhancements</a:t>
            </a:r>
            <a:endParaRPr lang="en-US"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Payroll Lab Details</a:t>
            </a:r>
            <a:endParaRPr lang="en-US" dirty="0"/>
          </a:p>
        </p:txBody>
      </p:sp>
      <p:sp>
        <p:nvSpPr>
          <p:cNvPr id="3" name="Text Placeholder 2"/>
          <p:cNvSpPr>
            <a:spLocks noGrp="1"/>
          </p:cNvSpPr>
          <p:nvPr>
            <p:ph type="body" sz="quarter" idx="10"/>
          </p:nvPr>
        </p:nvSpPr>
        <p:spPr>
          <a:xfrm>
            <a:off x="381000" y="1066800"/>
            <a:ext cx="8382000" cy="4992136"/>
          </a:xfrm>
        </p:spPr>
        <p:txBody>
          <a:bodyPr/>
          <a:lstStyle/>
          <a:p>
            <a:r>
              <a:rPr lang="en-US" sz="2800" dirty="0" smtClean="0"/>
              <a:t>Assumptions</a:t>
            </a:r>
          </a:p>
          <a:p>
            <a:pPr lvl="1"/>
            <a:r>
              <a:rPr lang="en-US" sz="2400" dirty="0" smtClean="0"/>
              <a:t>Single Hourly Employee</a:t>
            </a:r>
          </a:p>
          <a:p>
            <a:pPr lvl="1"/>
            <a:r>
              <a:rPr lang="en-US" sz="2400" dirty="0" smtClean="0"/>
              <a:t>No Medical Benefits</a:t>
            </a:r>
          </a:p>
          <a:p>
            <a:pPr lvl="1"/>
            <a:r>
              <a:rPr lang="en-US" sz="2400" dirty="0" smtClean="0"/>
              <a:t>Deduct only Federal Taxes</a:t>
            </a:r>
          </a:p>
          <a:p>
            <a:pPr lvl="1"/>
            <a:r>
              <a:rPr lang="en-US" sz="2400" dirty="0" smtClean="0"/>
              <a:t>Default Hours Worked</a:t>
            </a:r>
          </a:p>
          <a:p>
            <a:r>
              <a:rPr lang="en-US" sz="2800" dirty="0" smtClean="0"/>
              <a:t>Payroll Lab Sequence</a:t>
            </a:r>
          </a:p>
          <a:p>
            <a:pPr lvl="1"/>
            <a:r>
              <a:rPr lang="en-US" sz="2400" dirty="0" smtClean="0"/>
              <a:t>GL Account Definition</a:t>
            </a:r>
          </a:p>
          <a:p>
            <a:pPr lvl="1"/>
            <a:r>
              <a:rPr lang="en-US" sz="2400" dirty="0" smtClean="0"/>
              <a:t>Payroll Setup</a:t>
            </a:r>
          </a:p>
          <a:p>
            <a:pPr lvl="1"/>
            <a:r>
              <a:rPr lang="en-US" sz="2400" dirty="0" smtClean="0"/>
              <a:t>Hire Employee and Assign Pay Codes</a:t>
            </a:r>
          </a:p>
          <a:p>
            <a:pPr lvl="1"/>
            <a:r>
              <a:rPr lang="en-US" sz="2400" dirty="0" smtClean="0"/>
              <a:t>Run Payroll</a:t>
            </a:r>
          </a:p>
          <a:p>
            <a:pPr lvl="1"/>
            <a:r>
              <a:rPr lang="en-US" sz="2400" dirty="0" smtClean="0"/>
              <a:t>Print Checks</a:t>
            </a:r>
          </a:p>
          <a:p>
            <a:pPr lvl="1"/>
            <a:r>
              <a:rPr lang="en-US" sz="2400" dirty="0" smtClean="0"/>
              <a:t>Post to GL</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Payroll Installation Note</a:t>
            </a:r>
            <a:endParaRPr lang="en-US" dirty="0"/>
          </a:p>
        </p:txBody>
      </p:sp>
      <p:sp>
        <p:nvSpPr>
          <p:cNvPr id="3" name="Text Placeholder 2"/>
          <p:cNvSpPr>
            <a:spLocks noGrp="1"/>
          </p:cNvSpPr>
          <p:nvPr>
            <p:ph type="body" sz="quarter" idx="10"/>
          </p:nvPr>
        </p:nvSpPr>
        <p:spPr>
          <a:xfrm>
            <a:off x="381000" y="1447799"/>
            <a:ext cx="8382000" cy="4130361"/>
          </a:xfrm>
        </p:spPr>
        <p:txBody>
          <a:bodyPr/>
          <a:lstStyle/>
          <a:p>
            <a:r>
              <a:rPr lang="en-US" dirty="0" smtClean="0"/>
              <a:t>Request Payroll License Key from MSFT AA</a:t>
            </a:r>
          </a:p>
          <a:p>
            <a:pPr lvl="1"/>
            <a:r>
              <a:rPr lang="en-US" dirty="0" smtClean="0"/>
              <a:t>Login to Server</a:t>
            </a:r>
          </a:p>
          <a:p>
            <a:pPr lvl="1"/>
            <a:r>
              <a:rPr lang="en-US" dirty="0" smtClean="0"/>
              <a:t>Navigate to Dynamics GP </a:t>
            </a:r>
            <a:r>
              <a:rPr lang="en-US" dirty="0" smtClean="0">
                <a:sym typeface="Wingdings" pitchFamily="2" charset="2"/>
              </a:rPr>
              <a:t> Tools  Setup  System  Registration</a:t>
            </a:r>
            <a:endParaRPr lang="en-US" dirty="0" smtClean="0"/>
          </a:p>
          <a:p>
            <a:pPr lvl="1"/>
            <a:r>
              <a:rPr lang="en-US" dirty="0" smtClean="0"/>
              <a:t>Update License Key</a:t>
            </a:r>
          </a:p>
          <a:p>
            <a:r>
              <a:rPr lang="en-US" dirty="0" smtClean="0"/>
              <a:t>Restart Dynamics </a:t>
            </a:r>
          </a:p>
          <a:p>
            <a:pPr lvl="1"/>
            <a:r>
              <a:rPr lang="en-US" dirty="0" smtClean="0"/>
              <a:t>You will be prompted to download the latest Payroll tax updates</a:t>
            </a:r>
          </a:p>
          <a:p>
            <a:pPr lvl="1"/>
            <a:r>
              <a:rPr lang="en-US" dirty="0" smtClean="0"/>
              <a:t>Proceed with tax installation</a:t>
            </a:r>
            <a:endParaRPr 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447800"/>
            <a:ext cx="7681913" cy="2362200"/>
          </a:xfrm>
        </p:spPr>
        <p:txBody>
          <a:bodyPr/>
          <a:lstStyle/>
          <a:p>
            <a:r>
              <a:rPr lang="en-US" dirty="0" smtClean="0"/>
              <a:t>Integrating GP Payroll into Accounting Information Systems Class</a:t>
            </a:r>
            <a:endParaRPr lang="en-US" dirty="0"/>
          </a:p>
        </p:txBody>
      </p:sp>
      <p:sp>
        <p:nvSpPr>
          <p:cNvPr id="3" name="Subtitle 2"/>
          <p:cNvSpPr>
            <a:spLocks noGrp="1"/>
          </p:cNvSpPr>
          <p:nvPr>
            <p:ph type="subTitle" idx="1"/>
          </p:nvPr>
        </p:nvSpPr>
        <p:spPr/>
        <p:txBody>
          <a:bodyPr/>
          <a:lstStyle/>
          <a:p>
            <a:r>
              <a:rPr lang="en-US" dirty="0" smtClean="0"/>
              <a:t>Mike Canniff</a:t>
            </a:r>
          </a:p>
          <a:p>
            <a:r>
              <a:rPr lang="en-US" dirty="0" smtClean="0"/>
              <a:t>MIS Faculty</a:t>
            </a:r>
          </a:p>
          <a:p>
            <a:r>
              <a:rPr lang="en-US" dirty="0" smtClean="0"/>
              <a:t>University of the Pacific</a:t>
            </a:r>
            <a:endParaRPr lang="en-US" dirty="0"/>
          </a:p>
        </p:txBody>
      </p:sp>
      <p:sp>
        <p:nvSpPr>
          <p:cNvPr id="6" name="Text Placeholder 5"/>
          <p:cNvSpPr>
            <a:spLocks noGrp="1"/>
          </p:cNvSpPr>
          <p:nvPr>
            <p:ph type="body" sz="quarter" idx="10"/>
          </p:nvPr>
        </p:nvSpPr>
        <p:spPr>
          <a:xfrm>
            <a:off x="381000" y="228600"/>
            <a:ext cx="6791475" cy="249299"/>
          </a:xfrm>
        </p:spPr>
        <p:txBody>
          <a:bodyPr/>
          <a:lstStyle/>
          <a:p>
            <a:r>
              <a:rPr lang="en-US" dirty="0" smtClean="0"/>
              <a:t>Academic Alliance Pre-Conference : Business Decision Making Track</a:t>
            </a:r>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 Setup for Payroll</a:t>
            </a:r>
            <a:endParaRPr lang="en-US" dirty="0"/>
          </a:p>
        </p:txBody>
      </p:sp>
      <p:pic>
        <p:nvPicPr>
          <p:cNvPr id="1026" name="Picture 2"/>
          <p:cNvPicPr>
            <a:picLocks noChangeAspect="1" noChangeArrowheads="1"/>
          </p:cNvPicPr>
          <p:nvPr/>
        </p:nvPicPr>
        <p:blipFill>
          <a:blip r:embed="rId2"/>
          <a:srcRect/>
          <a:stretch>
            <a:fillRect/>
          </a:stretch>
        </p:blipFill>
        <p:spPr bwMode="auto">
          <a:xfrm>
            <a:off x="304800" y="1600200"/>
            <a:ext cx="4182509" cy="3886200"/>
          </a:xfrm>
          <a:prstGeom prst="rect">
            <a:avLst/>
          </a:prstGeom>
          <a:noFill/>
          <a:ln w="9525">
            <a:noFill/>
            <a:miter lim="800000"/>
            <a:headEnd/>
            <a:tailEnd/>
          </a:ln>
        </p:spPr>
      </p:pic>
      <p:pic>
        <p:nvPicPr>
          <p:cNvPr id="1027" name="Picture 3"/>
          <p:cNvPicPr>
            <a:picLocks noChangeAspect="1" noChangeArrowheads="1"/>
          </p:cNvPicPr>
          <p:nvPr/>
        </p:nvPicPr>
        <p:blipFill>
          <a:blip r:embed="rId3"/>
          <a:srcRect/>
          <a:stretch>
            <a:fillRect/>
          </a:stretch>
        </p:blipFill>
        <p:spPr bwMode="auto">
          <a:xfrm>
            <a:off x="4921066" y="1600200"/>
            <a:ext cx="4222934" cy="3200400"/>
          </a:xfrm>
          <a:prstGeom prst="rect">
            <a:avLst/>
          </a:prstGeom>
          <a:noFill/>
          <a:ln w="9525">
            <a:noFill/>
            <a:miter lim="800000"/>
            <a:headEnd/>
            <a:tailEnd/>
          </a:ln>
        </p:spPr>
      </p:pic>
      <p:sp>
        <p:nvSpPr>
          <p:cNvPr id="6" name="TextBox 5"/>
          <p:cNvSpPr txBox="1"/>
          <p:nvPr/>
        </p:nvSpPr>
        <p:spPr>
          <a:xfrm>
            <a:off x="457200" y="1143000"/>
            <a:ext cx="4953000" cy="332399"/>
          </a:xfrm>
          <a:prstGeom prst="rect">
            <a:avLst/>
          </a:prstGeom>
          <a:noFill/>
        </p:spPr>
        <p:txBody>
          <a:bodyPr wrap="square" lIns="0" tIns="0" rIns="0" bIns="0" rtlCol="0">
            <a:spAutoFit/>
          </a:bodyPr>
          <a:lstStyle/>
          <a:p>
            <a:pPr>
              <a:lnSpc>
                <a:spcPct val="90000"/>
              </a:lnSpc>
            </a:pPr>
            <a:r>
              <a:rPr lang="en-US" sz="2400" dirty="0" smtClean="0">
                <a:gradFill>
                  <a:gsLst>
                    <a:gs pos="0">
                      <a:schemeClr val="tx1"/>
                    </a:gs>
                    <a:gs pos="86000">
                      <a:schemeClr val="tx1"/>
                    </a:gs>
                  </a:gsLst>
                  <a:lin ang="5400000" scaled="0"/>
                </a:gradFill>
              </a:rPr>
              <a:t>Required Accounts for Payroll</a:t>
            </a:r>
          </a:p>
        </p:txBody>
      </p:sp>
      <p:sp>
        <p:nvSpPr>
          <p:cNvPr id="7" name="Right Arrow 6"/>
          <p:cNvSpPr/>
          <p:nvPr/>
        </p:nvSpPr>
        <p:spPr bwMode="auto">
          <a:xfrm>
            <a:off x="4267200" y="2133600"/>
            <a:ext cx="1981200" cy="228600"/>
          </a:xfrm>
          <a:prstGeom prst="right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dissolve">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Payroll Setup</a:t>
            </a:r>
            <a:endParaRPr lang="en-US" dirty="0"/>
          </a:p>
        </p:txBody>
      </p:sp>
      <p:sp>
        <p:nvSpPr>
          <p:cNvPr id="5" name="Text Placeholder 4"/>
          <p:cNvSpPr>
            <a:spLocks noGrp="1"/>
          </p:cNvSpPr>
          <p:nvPr>
            <p:ph type="body" sz="quarter" idx="10"/>
          </p:nvPr>
        </p:nvSpPr>
        <p:spPr>
          <a:xfrm>
            <a:off x="381000" y="1371600"/>
            <a:ext cx="8382000" cy="4690515"/>
          </a:xfrm>
        </p:spPr>
        <p:txBody>
          <a:bodyPr/>
          <a:lstStyle/>
          <a:p>
            <a:r>
              <a:rPr lang="en-US" dirty="0" smtClean="0"/>
              <a:t>Definitions</a:t>
            </a:r>
          </a:p>
          <a:p>
            <a:pPr lvl="1"/>
            <a:r>
              <a:rPr lang="en-US" dirty="0" smtClean="0"/>
              <a:t>Departments</a:t>
            </a:r>
          </a:p>
          <a:p>
            <a:pPr lvl="1"/>
            <a:r>
              <a:rPr lang="en-US" dirty="0" smtClean="0"/>
              <a:t>Locations</a:t>
            </a:r>
          </a:p>
          <a:p>
            <a:pPr lvl="1"/>
            <a:r>
              <a:rPr lang="en-US" dirty="0" smtClean="0"/>
              <a:t>Positions</a:t>
            </a:r>
          </a:p>
          <a:p>
            <a:pPr lvl="1"/>
            <a:r>
              <a:rPr lang="en-US" dirty="0" smtClean="0"/>
              <a:t>Shift Codes</a:t>
            </a:r>
          </a:p>
          <a:p>
            <a:pPr lvl="1"/>
            <a:r>
              <a:rPr lang="en-US" dirty="0" smtClean="0"/>
              <a:t>Pay Codes</a:t>
            </a:r>
          </a:p>
          <a:p>
            <a:r>
              <a:rPr lang="en-US" dirty="0" smtClean="0"/>
              <a:t>Additional Setup</a:t>
            </a:r>
          </a:p>
          <a:p>
            <a:pPr lvl="1"/>
            <a:r>
              <a:rPr lang="en-US" dirty="0" smtClean="0"/>
              <a:t>Link Pay Code to Position</a:t>
            </a:r>
          </a:p>
          <a:p>
            <a:pPr lvl="1"/>
            <a:r>
              <a:rPr lang="en-US" dirty="0" smtClean="0"/>
              <a:t>Create Employee Class – sets defaults for an employee (Department, Position, Pay Codes)</a:t>
            </a:r>
            <a:endParaRPr lang="en-US" dirty="0"/>
          </a:p>
        </p:txBody>
      </p:sp>
      <p:pic>
        <p:nvPicPr>
          <p:cNvPr id="2050" name="Picture 2"/>
          <p:cNvPicPr>
            <a:picLocks noChangeAspect="1" noChangeArrowheads="1"/>
          </p:cNvPicPr>
          <p:nvPr/>
        </p:nvPicPr>
        <p:blipFill>
          <a:blip r:embed="rId2"/>
          <a:srcRect/>
          <a:stretch>
            <a:fillRect/>
          </a:stretch>
        </p:blipFill>
        <p:spPr bwMode="auto">
          <a:xfrm>
            <a:off x="4724400" y="990600"/>
            <a:ext cx="3302961" cy="2514600"/>
          </a:xfrm>
          <a:prstGeom prst="rect">
            <a:avLst/>
          </a:prstGeom>
          <a:noFill/>
          <a:ln w="9525">
            <a:noFill/>
            <a:miter lim="800000"/>
            <a:headEnd/>
            <a:tailEnd/>
          </a:ln>
        </p:spPr>
      </p:pic>
      <p:pic>
        <p:nvPicPr>
          <p:cNvPr id="2051" name="Picture 3"/>
          <p:cNvPicPr>
            <a:picLocks noChangeAspect="1" noChangeArrowheads="1"/>
          </p:cNvPicPr>
          <p:nvPr/>
        </p:nvPicPr>
        <p:blipFill>
          <a:blip r:embed="rId3"/>
          <a:srcRect/>
          <a:stretch>
            <a:fillRect/>
          </a:stretch>
        </p:blipFill>
        <p:spPr bwMode="auto">
          <a:xfrm>
            <a:off x="4962525" y="3733800"/>
            <a:ext cx="4181475" cy="1076325"/>
          </a:xfrm>
          <a:prstGeom prst="rect">
            <a:avLst/>
          </a:prstGeom>
          <a:noFill/>
          <a:ln w="9525">
            <a:noFill/>
            <a:miter lim="800000"/>
            <a:headEnd/>
            <a:tailEnd/>
          </a:ln>
        </p:spPr>
      </p:pic>
      <p:sp>
        <p:nvSpPr>
          <p:cNvPr id="10" name="Line 12"/>
          <p:cNvSpPr>
            <a:spLocks noChangeShapeType="1"/>
          </p:cNvSpPr>
          <p:nvPr/>
        </p:nvSpPr>
        <p:spPr bwMode="auto">
          <a:xfrm flipV="1">
            <a:off x="3200400" y="1981200"/>
            <a:ext cx="1447800" cy="1447800"/>
          </a:xfrm>
          <a:prstGeom prst="line">
            <a:avLst/>
          </a:prstGeom>
          <a:noFill/>
          <a:ln w="57150">
            <a:solidFill>
              <a:srgbClr val="0000FF"/>
            </a:solidFill>
            <a:round/>
            <a:headEnd/>
            <a:tailEnd type="triangle" w="med" len="med"/>
          </a:ln>
        </p:spPr>
        <p:txBody>
          <a:bodyPr/>
          <a:lstStyle/>
          <a:p>
            <a:endParaRPr lang="en-US"/>
          </a:p>
        </p:txBody>
      </p:sp>
      <p:sp>
        <p:nvSpPr>
          <p:cNvPr id="11" name="Line 12"/>
          <p:cNvSpPr>
            <a:spLocks noChangeShapeType="1"/>
          </p:cNvSpPr>
          <p:nvPr/>
        </p:nvSpPr>
        <p:spPr bwMode="auto">
          <a:xfrm>
            <a:off x="3124200" y="4038600"/>
            <a:ext cx="1828800" cy="152400"/>
          </a:xfrm>
          <a:prstGeom prst="line">
            <a:avLst/>
          </a:prstGeom>
          <a:noFill/>
          <a:ln w="57150">
            <a:solidFill>
              <a:srgbClr val="0000FF"/>
            </a:solidFill>
            <a:round/>
            <a:headEnd/>
            <a:tailEnd type="triangle" w="med" len="med"/>
          </a:ln>
        </p:spPr>
        <p:txBody>
          <a:bodyP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Hire and Assign Employee</a:t>
            </a:r>
            <a:endParaRPr lang="en-US" dirty="0"/>
          </a:p>
        </p:txBody>
      </p:sp>
      <p:sp>
        <p:nvSpPr>
          <p:cNvPr id="3" name="Text Placeholder 2"/>
          <p:cNvSpPr>
            <a:spLocks noGrp="1"/>
          </p:cNvSpPr>
          <p:nvPr>
            <p:ph type="body" sz="quarter" idx="10"/>
          </p:nvPr>
        </p:nvSpPr>
        <p:spPr>
          <a:xfrm>
            <a:off x="381000" y="1447799"/>
            <a:ext cx="8382000" cy="3896451"/>
          </a:xfrm>
        </p:spPr>
        <p:txBody>
          <a:bodyPr/>
          <a:lstStyle/>
          <a:p>
            <a:r>
              <a:rPr lang="en-US" dirty="0" smtClean="0"/>
              <a:t>Add the Employee Card</a:t>
            </a:r>
          </a:p>
          <a:p>
            <a:pPr lvl="1"/>
            <a:r>
              <a:rPr lang="en-US" dirty="0" smtClean="0"/>
              <a:t>Assign New Employee to pre-defined Class</a:t>
            </a:r>
          </a:p>
          <a:p>
            <a:pPr lvl="1"/>
            <a:r>
              <a:rPr lang="en-US" dirty="0" smtClean="0"/>
              <a:t>This defaults all of the setup information</a:t>
            </a:r>
          </a:p>
          <a:p>
            <a:r>
              <a:rPr lang="en-US" dirty="0" smtClean="0"/>
              <a:t>Specify Legal Information (I-9 data)</a:t>
            </a:r>
          </a:p>
          <a:p>
            <a:r>
              <a:rPr lang="en-US" dirty="0" smtClean="0"/>
              <a:t>Set Up Tax Records</a:t>
            </a:r>
          </a:p>
          <a:p>
            <a:pPr lvl="1"/>
            <a:r>
              <a:rPr lang="en-US" dirty="0" smtClean="0"/>
              <a:t>Federal Filing Status (Single)</a:t>
            </a:r>
          </a:p>
          <a:p>
            <a:pPr lvl="1"/>
            <a:r>
              <a:rPr lang="en-US" dirty="0" smtClean="0"/>
              <a:t>Exemptions = 1</a:t>
            </a:r>
          </a:p>
          <a:p>
            <a:pPr lvl="1"/>
            <a:r>
              <a:rPr lang="en-US" dirty="0" smtClean="0"/>
              <a:t>Tax Withholding State</a:t>
            </a:r>
            <a:endParaRPr lang="en-US" dirty="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Payroll</a:t>
            </a:r>
            <a:endParaRPr lang="en-US" dirty="0"/>
          </a:p>
        </p:txBody>
      </p:sp>
      <p:pic>
        <p:nvPicPr>
          <p:cNvPr id="3074" name="Picture 2"/>
          <p:cNvPicPr>
            <a:picLocks noChangeAspect="1" noChangeArrowheads="1"/>
          </p:cNvPicPr>
          <p:nvPr/>
        </p:nvPicPr>
        <p:blipFill>
          <a:blip r:embed="rId2"/>
          <a:srcRect/>
          <a:stretch>
            <a:fillRect/>
          </a:stretch>
        </p:blipFill>
        <p:spPr bwMode="auto">
          <a:xfrm>
            <a:off x="0" y="990600"/>
            <a:ext cx="4991100" cy="3200400"/>
          </a:xfrm>
          <a:prstGeom prst="rect">
            <a:avLst/>
          </a:prstGeom>
          <a:noFill/>
          <a:ln w="9525">
            <a:noFill/>
            <a:miter lim="800000"/>
            <a:headEnd/>
            <a:tailEnd/>
          </a:ln>
        </p:spPr>
      </p:pic>
      <p:pic>
        <p:nvPicPr>
          <p:cNvPr id="3075" name="Picture 3"/>
          <p:cNvPicPr>
            <a:picLocks noChangeAspect="1" noChangeArrowheads="1"/>
          </p:cNvPicPr>
          <p:nvPr/>
        </p:nvPicPr>
        <p:blipFill>
          <a:blip r:embed="rId3"/>
          <a:srcRect/>
          <a:stretch>
            <a:fillRect/>
          </a:stretch>
        </p:blipFill>
        <p:spPr bwMode="auto">
          <a:xfrm>
            <a:off x="4267200" y="3261262"/>
            <a:ext cx="4876800" cy="3596738"/>
          </a:xfrm>
          <a:prstGeom prst="rect">
            <a:avLst/>
          </a:prstGeom>
          <a:noFill/>
          <a:ln w="9525">
            <a:noFill/>
            <a:miter lim="800000"/>
            <a:headEnd/>
            <a:tailEnd/>
          </a:ln>
        </p:spPr>
      </p:pic>
      <p:sp>
        <p:nvSpPr>
          <p:cNvPr id="6" name="Rounded Rectangular Callout 5"/>
          <p:cNvSpPr/>
          <p:nvPr/>
        </p:nvSpPr>
        <p:spPr bwMode="auto">
          <a:xfrm>
            <a:off x="5410200" y="838200"/>
            <a:ext cx="3505200" cy="1143000"/>
          </a:xfrm>
          <a:prstGeom prst="wedgeRoundRectCallout">
            <a:avLst>
              <a:gd name="adj1" fmla="val -134734"/>
              <a:gd name="adj2" fmla="val 12923"/>
              <a:gd name="adj3" fmla="val 16667"/>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gradFill>
                  <a:gsLst>
                    <a:gs pos="0">
                      <a:srgbClr val="FFFFFF"/>
                    </a:gs>
                    <a:gs pos="100000">
                      <a:srgbClr val="FFFFFF"/>
                    </a:gs>
                  </a:gsLst>
                  <a:lin ang="5400000" scaled="0"/>
                </a:gradFill>
              </a:rPr>
              <a:t>Batch needs to be defined for computer checks</a:t>
            </a:r>
          </a:p>
        </p:txBody>
      </p:sp>
      <p:sp>
        <p:nvSpPr>
          <p:cNvPr id="7" name="Rounded Rectangular Callout 6"/>
          <p:cNvSpPr/>
          <p:nvPr/>
        </p:nvSpPr>
        <p:spPr bwMode="auto">
          <a:xfrm>
            <a:off x="0" y="3429000"/>
            <a:ext cx="4114800" cy="1066800"/>
          </a:xfrm>
          <a:prstGeom prst="wedgeRoundRectCallout">
            <a:avLst>
              <a:gd name="adj1" fmla="val 12399"/>
              <a:gd name="adj2" fmla="val -106514"/>
              <a:gd name="adj3" fmla="val 16667"/>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gradFill>
                  <a:gsLst>
                    <a:gs pos="0">
                      <a:srgbClr val="FFFFFF"/>
                    </a:gs>
                    <a:gs pos="100000">
                      <a:srgbClr val="FFFFFF"/>
                    </a:gs>
                  </a:gsLst>
                  <a:lin ang="5400000" scaled="0"/>
                </a:gradFill>
              </a:rPr>
              <a:t>Enter the transaction values – note the different types</a:t>
            </a:r>
          </a:p>
        </p:txBody>
      </p:sp>
      <p:sp>
        <p:nvSpPr>
          <p:cNvPr id="8" name="Rounded Rectangular Callout 7"/>
          <p:cNvSpPr/>
          <p:nvPr/>
        </p:nvSpPr>
        <p:spPr bwMode="auto">
          <a:xfrm>
            <a:off x="4953000" y="2286000"/>
            <a:ext cx="4191000" cy="1066800"/>
          </a:xfrm>
          <a:prstGeom prst="wedgeRoundRectCallout">
            <a:avLst>
              <a:gd name="adj1" fmla="val -19911"/>
              <a:gd name="adj2" fmla="val 177189"/>
              <a:gd name="adj3" fmla="val 16667"/>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gradFill>
                  <a:gsLst>
                    <a:gs pos="0">
                      <a:srgbClr val="FFFFFF"/>
                    </a:gs>
                    <a:gs pos="100000">
                      <a:srgbClr val="FFFFFF"/>
                    </a:gs>
                  </a:gsLst>
                  <a:lin ang="5400000" scaled="0"/>
                </a:gradFill>
              </a:rPr>
              <a:t>Build Checks to collect all transactions for the period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3075"/>
                                        </p:tgtEl>
                                        <p:attrNameLst>
                                          <p:attrName>style.visibility</p:attrName>
                                        </p:attrNameLst>
                                      </p:cBhvr>
                                      <p:to>
                                        <p:strVal val="visible"/>
                                      </p:to>
                                    </p:set>
                                    <p:animEffect transition="in" filter="dissolve">
                                      <p:cBhvr>
                                        <p:cTn id="16" dur="500"/>
                                        <p:tgtEl>
                                          <p:spTgt spid="3075"/>
                                        </p:tgtEl>
                                      </p:cBhvr>
                                    </p:animEffect>
                                  </p:childTnLst>
                                </p:cTn>
                              </p:par>
                            </p:childTnLst>
                          </p:cTn>
                        </p:par>
                        <p:par>
                          <p:cTn id="17" fill="hold">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dissolv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Print Checks</a:t>
            </a:r>
            <a:endParaRPr lang="en-US" dirty="0"/>
          </a:p>
        </p:txBody>
      </p:sp>
      <p:sp>
        <p:nvSpPr>
          <p:cNvPr id="3" name="Text Placeholder 2"/>
          <p:cNvSpPr>
            <a:spLocks noGrp="1"/>
          </p:cNvSpPr>
          <p:nvPr>
            <p:ph type="body" sz="quarter" idx="10"/>
          </p:nvPr>
        </p:nvSpPr>
        <p:spPr>
          <a:xfrm>
            <a:off x="381000" y="1447799"/>
            <a:ext cx="8382000" cy="3810274"/>
          </a:xfrm>
        </p:spPr>
        <p:txBody>
          <a:bodyPr/>
          <a:lstStyle/>
          <a:p>
            <a:r>
              <a:rPr lang="en-US" dirty="0" smtClean="0"/>
              <a:t>Run Pre-Check Report</a:t>
            </a:r>
          </a:p>
          <a:p>
            <a:pPr lvl="1"/>
            <a:r>
              <a:rPr lang="en-US" dirty="0" smtClean="0"/>
              <a:t>Verify All Calculations</a:t>
            </a:r>
          </a:p>
          <a:p>
            <a:pPr lvl="1"/>
            <a:r>
              <a:rPr lang="en-US" dirty="0" smtClean="0"/>
              <a:t>Required Step before printing</a:t>
            </a:r>
          </a:p>
          <a:p>
            <a:r>
              <a:rPr lang="en-US" dirty="0" smtClean="0"/>
              <a:t>Print Checks</a:t>
            </a:r>
          </a:p>
          <a:p>
            <a:pPr lvl="1"/>
            <a:r>
              <a:rPr lang="en-US" dirty="0" smtClean="0"/>
              <a:t>Students get to see basic payroll check</a:t>
            </a:r>
          </a:p>
          <a:p>
            <a:pPr lvl="1"/>
            <a:r>
              <a:rPr lang="en-US" dirty="0" smtClean="0"/>
              <a:t>Upon exiting report, results will be posted to Payroll subsidiary ledger</a:t>
            </a:r>
          </a:p>
          <a:p>
            <a:r>
              <a:rPr lang="en-US" dirty="0" smtClean="0"/>
              <a:t>Perform a Series Post to GL</a:t>
            </a:r>
            <a:endParaRPr lang="en-US" dirty="0"/>
          </a:p>
        </p:txBody>
      </p:sp>
      <p:pic>
        <p:nvPicPr>
          <p:cNvPr id="5" name="Picture 2"/>
          <p:cNvPicPr>
            <a:picLocks noChangeAspect="1" noChangeArrowheads="1"/>
          </p:cNvPicPr>
          <p:nvPr/>
        </p:nvPicPr>
        <p:blipFill>
          <a:blip r:embed="rId2"/>
          <a:srcRect/>
          <a:stretch>
            <a:fillRect/>
          </a:stretch>
        </p:blipFill>
        <p:spPr bwMode="auto">
          <a:xfrm>
            <a:off x="6324601" y="0"/>
            <a:ext cx="2819400" cy="349477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Topics</a:t>
            </a:r>
            <a:endParaRPr lang="en-US" dirty="0"/>
          </a:p>
        </p:txBody>
      </p:sp>
      <p:sp>
        <p:nvSpPr>
          <p:cNvPr id="6" name="Text Placeholder 5"/>
          <p:cNvSpPr>
            <a:spLocks noGrp="1"/>
          </p:cNvSpPr>
          <p:nvPr>
            <p:ph type="body" sz="quarter" idx="10"/>
          </p:nvPr>
        </p:nvSpPr>
        <p:spPr>
          <a:xfrm>
            <a:off x="381000" y="1447799"/>
            <a:ext cx="8382000" cy="2474524"/>
          </a:xfrm>
        </p:spPr>
        <p:txBody>
          <a:bodyPr/>
          <a:lstStyle/>
          <a:p>
            <a:r>
              <a:rPr lang="en-US" dirty="0" smtClean="0">
                <a:solidFill>
                  <a:srgbClr val="0070C0"/>
                </a:solidFill>
              </a:rPr>
              <a:t>Background and Motivation</a:t>
            </a:r>
          </a:p>
          <a:p>
            <a:r>
              <a:rPr lang="en-US" dirty="0" smtClean="0">
                <a:solidFill>
                  <a:srgbClr val="0070C0"/>
                </a:solidFill>
              </a:rPr>
              <a:t>Curriculum Details</a:t>
            </a:r>
          </a:p>
          <a:p>
            <a:pPr lvl="1"/>
            <a:r>
              <a:rPr lang="en-US" dirty="0" smtClean="0">
                <a:solidFill>
                  <a:srgbClr val="0070C0"/>
                </a:solidFill>
              </a:rPr>
              <a:t>Business Process Pedagogy</a:t>
            </a:r>
          </a:p>
          <a:p>
            <a:pPr lvl="1"/>
            <a:r>
              <a:rPr lang="en-US" dirty="0" smtClean="0">
                <a:solidFill>
                  <a:srgbClr val="0070C0"/>
                </a:solidFill>
              </a:rPr>
              <a:t>GP Requirements</a:t>
            </a:r>
          </a:p>
          <a:p>
            <a:r>
              <a:rPr lang="en-US" dirty="0" smtClean="0"/>
              <a:t>Future Enhancements</a:t>
            </a:r>
            <a:endParaRPr lang="en-US" dirty="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endParaRPr lang="en-US" dirty="0"/>
          </a:p>
        </p:txBody>
      </p:sp>
      <p:sp>
        <p:nvSpPr>
          <p:cNvPr id="3" name="Text Placeholder 2"/>
          <p:cNvSpPr>
            <a:spLocks noGrp="1"/>
          </p:cNvSpPr>
          <p:nvPr>
            <p:ph type="body" sz="quarter" idx="10"/>
          </p:nvPr>
        </p:nvSpPr>
        <p:spPr>
          <a:xfrm>
            <a:off x="381000" y="1447799"/>
            <a:ext cx="8382000" cy="4518160"/>
          </a:xfrm>
        </p:spPr>
        <p:txBody>
          <a:bodyPr/>
          <a:lstStyle/>
          <a:p>
            <a:r>
              <a:rPr lang="en-US" dirty="0" smtClean="0"/>
              <a:t>Payroll Module</a:t>
            </a:r>
          </a:p>
          <a:p>
            <a:pPr lvl="1"/>
            <a:r>
              <a:rPr lang="en-US" dirty="0" smtClean="0"/>
              <a:t>Should Really be Integrated with Time and Attendance</a:t>
            </a:r>
          </a:p>
          <a:p>
            <a:pPr lvl="1"/>
            <a:r>
              <a:rPr lang="en-US" dirty="0" smtClean="0"/>
              <a:t>Entering transactions is too simplified</a:t>
            </a:r>
          </a:p>
          <a:p>
            <a:pPr lvl="1"/>
            <a:r>
              <a:rPr lang="en-US" dirty="0" smtClean="0"/>
              <a:t>After completing setup, payroll execution is relatively straightforward</a:t>
            </a:r>
          </a:p>
          <a:p>
            <a:r>
              <a:rPr lang="en-US" dirty="0" smtClean="0"/>
              <a:t>Human Resource Module</a:t>
            </a:r>
          </a:p>
          <a:p>
            <a:pPr lvl="1"/>
            <a:r>
              <a:rPr lang="en-US" dirty="0" smtClean="0"/>
              <a:t>Not required to demonstrate impact on GL</a:t>
            </a:r>
          </a:p>
          <a:p>
            <a:pPr lvl="1"/>
            <a:r>
              <a:rPr lang="en-US" dirty="0" smtClean="0"/>
              <a:t>Would be useful, if faculty desires to use in an HRMS class</a:t>
            </a:r>
            <a:endParaRPr lang="en-US" dirty="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Plans for Next Year</a:t>
            </a:r>
            <a:endParaRPr lang="en-US" dirty="0"/>
          </a:p>
        </p:txBody>
      </p:sp>
      <p:sp>
        <p:nvSpPr>
          <p:cNvPr id="3" name="Text Placeholder 2"/>
          <p:cNvSpPr>
            <a:spLocks noGrp="1"/>
          </p:cNvSpPr>
          <p:nvPr>
            <p:ph type="body" sz="quarter" idx="10"/>
          </p:nvPr>
        </p:nvSpPr>
        <p:spPr>
          <a:xfrm>
            <a:off x="381000" y="1219200"/>
            <a:ext cx="8382000" cy="4795159"/>
          </a:xfrm>
        </p:spPr>
        <p:txBody>
          <a:bodyPr/>
          <a:lstStyle/>
          <a:p>
            <a:r>
              <a:rPr lang="en-US" dirty="0" smtClean="0"/>
              <a:t>Include Deductions</a:t>
            </a:r>
          </a:p>
          <a:p>
            <a:pPr lvl="1"/>
            <a:r>
              <a:rPr lang="en-US" dirty="0" smtClean="0"/>
              <a:t>State Taxes</a:t>
            </a:r>
          </a:p>
          <a:p>
            <a:pPr lvl="1"/>
            <a:r>
              <a:rPr lang="en-US" dirty="0" smtClean="0"/>
              <a:t>Benefits or other Deductions (United Way)</a:t>
            </a:r>
          </a:p>
          <a:p>
            <a:r>
              <a:rPr lang="en-US" dirty="0" smtClean="0"/>
              <a:t>Employee Hours</a:t>
            </a:r>
          </a:p>
          <a:p>
            <a:pPr lvl="1"/>
            <a:r>
              <a:rPr lang="en-US" dirty="0" smtClean="0"/>
              <a:t>Create Multiple transactions for different types of hours</a:t>
            </a:r>
          </a:p>
          <a:p>
            <a:pPr lvl="1"/>
            <a:r>
              <a:rPr lang="en-US" dirty="0" smtClean="0"/>
              <a:t>Possible Overtime</a:t>
            </a:r>
          </a:p>
          <a:p>
            <a:r>
              <a:rPr lang="en-US" dirty="0" smtClean="0"/>
              <a:t>Highlight GL Transaction Flows for New Data</a:t>
            </a:r>
          </a:p>
          <a:p>
            <a:r>
              <a:rPr lang="en-US" dirty="0" smtClean="0"/>
              <a:t>Reduce Setup Requirements</a:t>
            </a:r>
            <a:endParaRPr lang="en-US" dirty="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tretch>
            <a:fillRect/>
          </a:stretch>
        </p:blipFill>
        <p:spPr bwMode="black">
          <a:xfrm>
            <a:off x="2729484" y="3045971"/>
            <a:ext cx="3685032" cy="599676"/>
          </a:xfrm>
          <a:prstGeom prst="rect">
            <a:avLst/>
          </a:prstGeom>
          <a:noFill/>
        </p:spPr>
      </p:pic>
      <p:sp>
        <p:nvSpPr>
          <p:cNvPr id="5" name="Text Box 3"/>
          <p:cNvSpPr txBox="1">
            <a:spLocks noChangeArrowheads="1"/>
          </p:cNvSpPr>
          <p:nvPr/>
        </p:nvSpPr>
        <p:spPr bwMode="blackWhite">
          <a:xfrm>
            <a:off x="381000" y="6083573"/>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2010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gradFill>
                  <a:gsLst>
                    <a:gs pos="0">
                      <a:schemeClr val="tx1"/>
                    </a:gs>
                    <a:gs pos="100000">
                      <a:schemeClr val="tx1"/>
                    </a:gs>
                  </a:gsLst>
                  <a:lin ang="5400000" scaled="0"/>
                </a:gradFill>
                <a:latin typeface="Segoe UI" pitchFamily="34" charset="0"/>
                <a:cs typeface="Arial" charset="0"/>
              </a:rPr>
            </a:br>
            <a:r>
              <a:rPr lang="en-US" sz="700" dirty="0">
                <a:gradFill>
                  <a:gsLst>
                    <a:gs pos="0">
                      <a:schemeClr val="tx1"/>
                    </a:gs>
                    <a:gs pos="100000">
                      <a:schemeClr val="tx1"/>
                    </a:gs>
                  </a:gsLst>
                  <a:lin ang="5400000" scaled="0"/>
                </a:gradFill>
                <a:latin typeface="Segoe UI" pitchFamily="34" charset="0"/>
                <a:cs typeface="Arial" charset="0"/>
              </a:rPr>
              <a:t>MICROSOFT MAKES NO WARRANTIES, EXPRESS, IMPLIED OR STATUTORY, AS TO THE INFORMATION IN THIS PRESENTATION.</a:t>
            </a:r>
          </a:p>
        </p:txBody>
      </p:sp>
      <p:sp>
        <p:nvSpPr>
          <p:cNvPr id="6" name="TextBox 5"/>
          <p:cNvSpPr txBox="1"/>
          <p:nvPr/>
        </p:nvSpPr>
        <p:spPr>
          <a:xfrm>
            <a:off x="3124200" y="1351002"/>
            <a:ext cx="3810000" cy="553998"/>
          </a:xfrm>
          <a:prstGeom prst="rect">
            <a:avLst/>
          </a:prstGeom>
          <a:noFill/>
        </p:spPr>
        <p:txBody>
          <a:bodyPr wrap="square" lIns="0" tIns="0" rIns="0" bIns="0" rtlCol="0">
            <a:spAutoFit/>
          </a:bodyPr>
          <a:lstStyle/>
          <a:p>
            <a:pPr>
              <a:lnSpc>
                <a:spcPct val="90000"/>
              </a:lnSpc>
            </a:pPr>
            <a:r>
              <a:rPr lang="en-US" sz="4000" dirty="0" smtClean="0">
                <a:gradFill>
                  <a:gsLst>
                    <a:gs pos="0">
                      <a:schemeClr val="tx1"/>
                    </a:gs>
                    <a:gs pos="86000">
                      <a:schemeClr val="tx1"/>
                    </a:gs>
                  </a:gsLst>
                  <a:lin ang="5400000" scaled="0"/>
                </a:gradFill>
              </a:rPr>
              <a:t>Questions???</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Topics</a:t>
            </a:r>
            <a:endParaRPr lang="en-US" dirty="0"/>
          </a:p>
        </p:txBody>
      </p:sp>
      <p:sp>
        <p:nvSpPr>
          <p:cNvPr id="6" name="Text Placeholder 5"/>
          <p:cNvSpPr>
            <a:spLocks noGrp="1"/>
          </p:cNvSpPr>
          <p:nvPr>
            <p:ph type="body" sz="quarter" idx="10"/>
          </p:nvPr>
        </p:nvSpPr>
        <p:spPr>
          <a:xfrm>
            <a:off x="381000" y="1447799"/>
            <a:ext cx="8382000" cy="2474524"/>
          </a:xfrm>
        </p:spPr>
        <p:txBody>
          <a:bodyPr/>
          <a:lstStyle/>
          <a:p>
            <a:r>
              <a:rPr lang="en-US" dirty="0" smtClean="0"/>
              <a:t>Background and Motivation</a:t>
            </a:r>
          </a:p>
          <a:p>
            <a:r>
              <a:rPr lang="en-US" dirty="0" smtClean="0"/>
              <a:t>Curriculum Details</a:t>
            </a:r>
          </a:p>
          <a:p>
            <a:pPr lvl="1"/>
            <a:r>
              <a:rPr lang="en-US" dirty="0" smtClean="0"/>
              <a:t>Business Process Pedagogy</a:t>
            </a:r>
          </a:p>
          <a:p>
            <a:pPr lvl="1"/>
            <a:r>
              <a:rPr lang="en-US" dirty="0" smtClean="0"/>
              <a:t>GP Requirements</a:t>
            </a:r>
          </a:p>
          <a:p>
            <a:r>
              <a:rPr lang="en-US" dirty="0" smtClean="0"/>
              <a:t>Future Enhancements</a:t>
            </a:r>
            <a:endParaRPr lang="en-US"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was I Thinking???</a:t>
            </a:r>
            <a:endParaRPr lang="en-US" dirty="0"/>
          </a:p>
        </p:txBody>
      </p:sp>
      <p:sp>
        <p:nvSpPr>
          <p:cNvPr id="3" name="Text Placeholder 2"/>
          <p:cNvSpPr>
            <a:spLocks noGrp="1"/>
          </p:cNvSpPr>
          <p:nvPr>
            <p:ph type="body" sz="quarter" idx="10"/>
          </p:nvPr>
        </p:nvSpPr>
        <p:spPr>
          <a:xfrm>
            <a:off x="381000" y="1143000"/>
            <a:ext cx="8382000" cy="4715137"/>
          </a:xfrm>
        </p:spPr>
        <p:txBody>
          <a:bodyPr/>
          <a:lstStyle/>
          <a:p>
            <a:r>
              <a:rPr lang="en-US" sz="2800" dirty="0" smtClean="0"/>
              <a:t>History</a:t>
            </a:r>
          </a:p>
          <a:p>
            <a:pPr lvl="1"/>
            <a:r>
              <a:rPr lang="en-US" sz="2400" dirty="0" smtClean="0"/>
              <a:t>ERP Course within MBA Program 2003-2006</a:t>
            </a:r>
          </a:p>
          <a:p>
            <a:pPr lvl="2"/>
            <a:r>
              <a:rPr lang="en-US" sz="2000" dirty="0" smtClean="0"/>
              <a:t>Covered All Aspects of ERP</a:t>
            </a:r>
          </a:p>
          <a:p>
            <a:pPr lvl="2"/>
            <a:r>
              <a:rPr lang="en-US" sz="2000" dirty="0" smtClean="0"/>
              <a:t>Very Light on Accounting Content</a:t>
            </a:r>
          </a:p>
          <a:p>
            <a:pPr lvl="1"/>
            <a:r>
              <a:rPr lang="en-US" sz="2400" dirty="0" smtClean="0"/>
              <a:t>AIS Course 2007-2009</a:t>
            </a:r>
          </a:p>
          <a:p>
            <a:pPr lvl="2"/>
            <a:r>
              <a:rPr lang="en-US" sz="2000" dirty="0" smtClean="0"/>
              <a:t>Focused on Primary Accounting Modules (GL, AR, AP)</a:t>
            </a:r>
          </a:p>
          <a:p>
            <a:pPr lvl="2"/>
            <a:r>
              <a:rPr lang="en-US" sz="2000" dirty="0" smtClean="0"/>
              <a:t>Covered Human Resources/Payroll at High Level</a:t>
            </a:r>
          </a:p>
          <a:p>
            <a:r>
              <a:rPr lang="en-US" sz="2800" dirty="0" smtClean="0"/>
              <a:t>Goals</a:t>
            </a:r>
          </a:p>
          <a:p>
            <a:pPr lvl="1"/>
            <a:r>
              <a:rPr lang="en-US" sz="2400" dirty="0" smtClean="0"/>
              <a:t>Introduce Students to Detailed Accounting Related Transactions within Payroll</a:t>
            </a:r>
          </a:p>
          <a:p>
            <a:pPr lvl="1"/>
            <a:r>
              <a:rPr lang="en-US" sz="2400" dirty="0" smtClean="0"/>
              <a:t>Explore Dynamics GP Payroll</a:t>
            </a:r>
          </a:p>
          <a:p>
            <a:pPr lvl="1"/>
            <a:r>
              <a:rPr lang="en-US" sz="2400" dirty="0" smtClean="0"/>
              <a:t>Add to Course Lab Sequence</a:t>
            </a:r>
            <a:endParaRPr lang="en-US" sz="2400"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052596"/>
          </a:xfrm>
        </p:spPr>
        <p:txBody>
          <a:bodyPr/>
          <a:lstStyle/>
          <a:p>
            <a:r>
              <a:rPr lang="en-US" dirty="0" smtClean="0"/>
              <a:t>Typical AIS Pedagogy</a:t>
            </a:r>
            <a:br>
              <a:rPr lang="en-US" dirty="0" smtClean="0"/>
            </a:br>
            <a:r>
              <a:rPr lang="en-US" sz="2800" i="1" dirty="0" smtClean="0"/>
              <a:t>Based on Text Book Reviews</a:t>
            </a:r>
            <a:endParaRPr lang="en-US" i="1" dirty="0"/>
          </a:p>
        </p:txBody>
      </p:sp>
      <p:sp>
        <p:nvSpPr>
          <p:cNvPr id="3" name="Text Placeholder 2"/>
          <p:cNvSpPr>
            <a:spLocks noGrp="1"/>
          </p:cNvSpPr>
          <p:nvPr>
            <p:ph type="body" sz="quarter" idx="10"/>
          </p:nvPr>
        </p:nvSpPr>
        <p:spPr>
          <a:xfrm>
            <a:off x="381000" y="1447799"/>
            <a:ext cx="8382000" cy="4105739"/>
          </a:xfrm>
        </p:spPr>
        <p:txBody>
          <a:bodyPr/>
          <a:lstStyle/>
          <a:p>
            <a:r>
              <a:rPr lang="en-US" sz="2800" dirty="0" smtClean="0"/>
              <a:t>Text Book Allocation</a:t>
            </a:r>
          </a:p>
          <a:p>
            <a:pPr lvl="1"/>
            <a:r>
              <a:rPr lang="en-US" sz="2400" dirty="0" smtClean="0"/>
              <a:t>25% Devoted to Audit and Control</a:t>
            </a:r>
          </a:p>
          <a:p>
            <a:pPr lvl="1"/>
            <a:r>
              <a:rPr lang="en-US" sz="2400" dirty="0" smtClean="0"/>
              <a:t>20% Devoted to System Development and Documentation</a:t>
            </a:r>
          </a:p>
          <a:p>
            <a:pPr lvl="1"/>
            <a:r>
              <a:rPr lang="en-US" sz="2400" dirty="0" smtClean="0"/>
              <a:t>20% Database Modeling</a:t>
            </a:r>
          </a:p>
          <a:p>
            <a:pPr lvl="1"/>
            <a:r>
              <a:rPr lang="en-US" sz="2400" dirty="0" smtClean="0"/>
              <a:t>15% Traditional Accounting Functions (GL, AP, AR)</a:t>
            </a:r>
          </a:p>
          <a:p>
            <a:pPr lvl="1"/>
            <a:r>
              <a:rPr lang="en-US" sz="2400" dirty="0" smtClean="0"/>
              <a:t>5% Manufacturing</a:t>
            </a:r>
          </a:p>
          <a:p>
            <a:pPr lvl="1"/>
            <a:r>
              <a:rPr lang="en-US" sz="2400" dirty="0" smtClean="0"/>
              <a:t>5% Human Resources and Payroll</a:t>
            </a:r>
          </a:p>
          <a:p>
            <a:r>
              <a:rPr lang="en-US" sz="2800" dirty="0" smtClean="0"/>
              <a:t>Training Material Focus</a:t>
            </a:r>
          </a:p>
          <a:p>
            <a:pPr lvl="1"/>
            <a:r>
              <a:rPr lang="en-US" sz="2400" dirty="0" smtClean="0"/>
              <a:t>Primarily on Core Financials</a:t>
            </a:r>
            <a:endParaRPr lang="en-US" sz="2400" dirty="0"/>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7" name="Oval 3"/>
          <p:cNvSpPr>
            <a:spLocks noChangeArrowheads="1"/>
          </p:cNvSpPr>
          <p:nvPr/>
        </p:nvSpPr>
        <p:spPr bwMode="auto">
          <a:xfrm>
            <a:off x="685800" y="1371600"/>
            <a:ext cx="2133600" cy="1295400"/>
          </a:xfrm>
          <a:prstGeom prst="ellipse">
            <a:avLst/>
          </a:prstGeom>
          <a:solidFill>
            <a:srgbClr val="FFFFCC"/>
          </a:solidFill>
          <a:ln w="9525">
            <a:solidFill>
              <a:schemeClr val="tx1"/>
            </a:solidFill>
            <a:round/>
            <a:headEnd/>
            <a:tailEnd/>
          </a:ln>
        </p:spPr>
        <p:txBody>
          <a:bodyPr wrap="none" anchor="ctr"/>
          <a:lstStyle/>
          <a:p>
            <a:pPr algn="ctr"/>
            <a:r>
              <a:rPr lang="en-US">
                <a:solidFill>
                  <a:schemeClr val="bg2"/>
                </a:solidFill>
              </a:rPr>
              <a:t>Revenue</a:t>
            </a:r>
          </a:p>
          <a:p>
            <a:pPr algn="ctr"/>
            <a:r>
              <a:rPr lang="en-US">
                <a:solidFill>
                  <a:schemeClr val="bg2"/>
                </a:solidFill>
              </a:rPr>
              <a:t>Cycle</a:t>
            </a:r>
          </a:p>
        </p:txBody>
      </p:sp>
      <p:sp>
        <p:nvSpPr>
          <p:cNvPr id="31748" name="Oval 4"/>
          <p:cNvSpPr>
            <a:spLocks noChangeArrowheads="1"/>
          </p:cNvSpPr>
          <p:nvPr/>
        </p:nvSpPr>
        <p:spPr bwMode="auto">
          <a:xfrm>
            <a:off x="5867400" y="1219200"/>
            <a:ext cx="2133600" cy="1295400"/>
          </a:xfrm>
          <a:prstGeom prst="ellipse">
            <a:avLst/>
          </a:prstGeom>
          <a:solidFill>
            <a:srgbClr val="FFFFCC"/>
          </a:solidFill>
          <a:ln w="9525">
            <a:solidFill>
              <a:schemeClr val="tx1"/>
            </a:solidFill>
            <a:round/>
            <a:headEnd/>
            <a:tailEnd/>
          </a:ln>
        </p:spPr>
        <p:txBody>
          <a:bodyPr wrap="none" anchor="ctr"/>
          <a:lstStyle/>
          <a:p>
            <a:pPr algn="ctr"/>
            <a:r>
              <a:rPr lang="en-US">
                <a:solidFill>
                  <a:schemeClr val="bg2"/>
                </a:solidFill>
              </a:rPr>
              <a:t>Expenditure</a:t>
            </a:r>
          </a:p>
          <a:p>
            <a:pPr algn="ctr"/>
            <a:r>
              <a:rPr lang="en-US">
                <a:solidFill>
                  <a:schemeClr val="bg2"/>
                </a:solidFill>
              </a:rPr>
              <a:t>Cycle</a:t>
            </a:r>
          </a:p>
        </p:txBody>
      </p:sp>
      <p:sp>
        <p:nvSpPr>
          <p:cNvPr id="31749" name="Oval 5"/>
          <p:cNvSpPr>
            <a:spLocks noChangeArrowheads="1"/>
          </p:cNvSpPr>
          <p:nvPr/>
        </p:nvSpPr>
        <p:spPr bwMode="auto">
          <a:xfrm>
            <a:off x="6400800" y="3581400"/>
            <a:ext cx="2133600" cy="1295400"/>
          </a:xfrm>
          <a:prstGeom prst="ellipse">
            <a:avLst/>
          </a:prstGeom>
          <a:solidFill>
            <a:srgbClr val="FFFFCC"/>
          </a:solidFill>
          <a:ln w="9525">
            <a:solidFill>
              <a:schemeClr val="tx1"/>
            </a:solidFill>
            <a:round/>
            <a:headEnd/>
            <a:tailEnd/>
          </a:ln>
        </p:spPr>
        <p:txBody>
          <a:bodyPr wrap="none" anchor="ctr"/>
          <a:lstStyle/>
          <a:p>
            <a:pPr algn="ctr"/>
            <a:r>
              <a:rPr lang="en-US">
                <a:solidFill>
                  <a:schemeClr val="bg2"/>
                </a:solidFill>
              </a:rPr>
              <a:t>Production</a:t>
            </a:r>
          </a:p>
          <a:p>
            <a:pPr algn="ctr"/>
            <a:r>
              <a:rPr lang="en-US">
                <a:solidFill>
                  <a:schemeClr val="bg2"/>
                </a:solidFill>
              </a:rPr>
              <a:t>Cycle</a:t>
            </a:r>
          </a:p>
        </p:txBody>
      </p:sp>
      <p:sp>
        <p:nvSpPr>
          <p:cNvPr id="31750" name="Oval 6"/>
          <p:cNvSpPr>
            <a:spLocks noChangeArrowheads="1"/>
          </p:cNvSpPr>
          <p:nvPr/>
        </p:nvSpPr>
        <p:spPr bwMode="auto">
          <a:xfrm>
            <a:off x="304800" y="3657600"/>
            <a:ext cx="2133600" cy="1295400"/>
          </a:xfrm>
          <a:prstGeom prst="ellipse">
            <a:avLst/>
          </a:prstGeom>
          <a:solidFill>
            <a:srgbClr val="FFFFCC"/>
          </a:solidFill>
          <a:ln w="9525">
            <a:solidFill>
              <a:schemeClr val="tx1"/>
            </a:solidFill>
            <a:round/>
            <a:headEnd/>
            <a:tailEnd/>
          </a:ln>
        </p:spPr>
        <p:txBody>
          <a:bodyPr wrap="none" anchor="ctr"/>
          <a:lstStyle/>
          <a:p>
            <a:pPr algn="ctr"/>
            <a:r>
              <a:rPr lang="en-US">
                <a:solidFill>
                  <a:schemeClr val="bg2"/>
                </a:solidFill>
              </a:rPr>
              <a:t>Human Res./</a:t>
            </a:r>
          </a:p>
          <a:p>
            <a:pPr algn="ctr"/>
            <a:r>
              <a:rPr lang="en-US">
                <a:solidFill>
                  <a:schemeClr val="bg2"/>
                </a:solidFill>
              </a:rPr>
              <a:t>Payroll Cycle</a:t>
            </a:r>
          </a:p>
        </p:txBody>
      </p:sp>
      <p:sp>
        <p:nvSpPr>
          <p:cNvPr id="31751" name="Oval 7"/>
          <p:cNvSpPr>
            <a:spLocks noChangeArrowheads="1"/>
          </p:cNvSpPr>
          <p:nvPr/>
        </p:nvSpPr>
        <p:spPr bwMode="auto">
          <a:xfrm>
            <a:off x="3276600" y="4800600"/>
            <a:ext cx="2133600" cy="1295400"/>
          </a:xfrm>
          <a:prstGeom prst="ellipse">
            <a:avLst/>
          </a:prstGeom>
          <a:solidFill>
            <a:srgbClr val="FFFFCC"/>
          </a:solidFill>
          <a:ln w="9525">
            <a:solidFill>
              <a:schemeClr val="tx1"/>
            </a:solidFill>
            <a:round/>
            <a:headEnd/>
            <a:tailEnd/>
          </a:ln>
        </p:spPr>
        <p:txBody>
          <a:bodyPr wrap="none" anchor="ctr"/>
          <a:lstStyle/>
          <a:p>
            <a:pPr algn="ctr"/>
            <a:r>
              <a:rPr lang="en-US">
                <a:solidFill>
                  <a:schemeClr val="bg2"/>
                </a:solidFill>
              </a:rPr>
              <a:t>Financing</a:t>
            </a:r>
          </a:p>
          <a:p>
            <a:pPr algn="ctr"/>
            <a:r>
              <a:rPr lang="en-US">
                <a:solidFill>
                  <a:schemeClr val="bg2"/>
                </a:solidFill>
              </a:rPr>
              <a:t>Cycle</a:t>
            </a:r>
          </a:p>
        </p:txBody>
      </p:sp>
      <p:sp>
        <p:nvSpPr>
          <p:cNvPr id="16" name="Flowchart: Magnetic Disk 15"/>
          <p:cNvSpPr/>
          <p:nvPr/>
        </p:nvSpPr>
        <p:spPr bwMode="auto">
          <a:xfrm>
            <a:off x="3124200" y="2133600"/>
            <a:ext cx="2438400" cy="1676400"/>
          </a:xfrm>
          <a:prstGeom prst="flowChartMagneticDisk">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2400" dirty="0" smtClean="0"/>
              <a:t>General Ledger</a:t>
            </a:r>
          </a:p>
          <a:p>
            <a:pPr algn="ctr"/>
            <a:r>
              <a:rPr lang="en-US" sz="2400" dirty="0" smtClean="0"/>
              <a:t>and Reporting</a:t>
            </a:r>
          </a:p>
          <a:p>
            <a:pPr algn="ctr"/>
            <a:r>
              <a:rPr lang="en-US" sz="2400" dirty="0" smtClean="0"/>
              <a:t>System</a:t>
            </a:r>
            <a:endParaRPr lang="en-US" sz="2400" dirty="0"/>
          </a:p>
        </p:txBody>
      </p:sp>
      <p:sp>
        <p:nvSpPr>
          <p:cNvPr id="17" name="Title 16"/>
          <p:cNvSpPr>
            <a:spLocks noGrp="1"/>
          </p:cNvSpPr>
          <p:nvPr>
            <p:ph type="title"/>
          </p:nvPr>
        </p:nvSpPr>
        <p:spPr/>
        <p:txBody>
          <a:bodyPr/>
          <a:lstStyle/>
          <a:p>
            <a:r>
              <a:rPr lang="en-US" dirty="0" smtClean="0"/>
              <a:t>Silo Based Instruction</a:t>
            </a:r>
            <a:endParaRPr lang="en-US" dirty="0"/>
          </a:p>
        </p:txBody>
      </p:sp>
      <p:sp>
        <p:nvSpPr>
          <p:cNvPr id="18" name="Line 12"/>
          <p:cNvSpPr>
            <a:spLocks noChangeShapeType="1"/>
          </p:cNvSpPr>
          <p:nvPr/>
        </p:nvSpPr>
        <p:spPr bwMode="auto">
          <a:xfrm flipH="1" flipV="1">
            <a:off x="1981200" y="4876800"/>
            <a:ext cx="1295400" cy="533400"/>
          </a:xfrm>
          <a:prstGeom prst="line">
            <a:avLst/>
          </a:prstGeom>
          <a:noFill/>
          <a:ln w="57150">
            <a:solidFill>
              <a:srgbClr val="0000FF"/>
            </a:solidFill>
            <a:round/>
            <a:headEnd/>
            <a:tailEnd type="triangle" w="med" len="med"/>
          </a:ln>
        </p:spPr>
        <p:txBody>
          <a:bodyPr/>
          <a:lstStyle/>
          <a:p>
            <a:endParaRPr lang="en-US"/>
          </a:p>
        </p:txBody>
      </p:sp>
      <p:sp>
        <p:nvSpPr>
          <p:cNvPr id="19" name="Text Box 13"/>
          <p:cNvSpPr txBox="1">
            <a:spLocks noChangeArrowheads="1"/>
          </p:cNvSpPr>
          <p:nvPr/>
        </p:nvSpPr>
        <p:spPr bwMode="auto">
          <a:xfrm>
            <a:off x="2514600" y="4800600"/>
            <a:ext cx="792163" cy="336550"/>
          </a:xfrm>
          <a:prstGeom prst="rect">
            <a:avLst/>
          </a:prstGeom>
          <a:noFill/>
          <a:ln w="9525">
            <a:noFill/>
            <a:miter lim="800000"/>
            <a:headEnd/>
            <a:tailEnd/>
          </a:ln>
        </p:spPr>
        <p:txBody>
          <a:bodyPr wrap="none">
            <a:spAutoFit/>
          </a:bodyPr>
          <a:lstStyle/>
          <a:p>
            <a:r>
              <a:rPr lang="en-US" sz="1600" dirty="0">
                <a:solidFill>
                  <a:srgbClr val="0000FF"/>
                </a:solidFill>
              </a:rPr>
              <a:t>Funds</a:t>
            </a:r>
          </a:p>
        </p:txBody>
      </p:sp>
      <p:sp>
        <p:nvSpPr>
          <p:cNvPr id="20" name="Line 17"/>
          <p:cNvSpPr>
            <a:spLocks noChangeShapeType="1"/>
          </p:cNvSpPr>
          <p:nvPr/>
        </p:nvSpPr>
        <p:spPr bwMode="auto">
          <a:xfrm>
            <a:off x="2438400" y="4419601"/>
            <a:ext cx="2133600" cy="76200"/>
          </a:xfrm>
          <a:prstGeom prst="line">
            <a:avLst/>
          </a:prstGeom>
          <a:noFill/>
          <a:ln w="57150">
            <a:solidFill>
              <a:srgbClr val="0000FF"/>
            </a:solidFill>
            <a:round/>
            <a:headEnd/>
            <a:tailEnd/>
          </a:ln>
        </p:spPr>
        <p:txBody>
          <a:bodyPr/>
          <a:lstStyle/>
          <a:p>
            <a:endParaRPr lang="en-US"/>
          </a:p>
        </p:txBody>
      </p:sp>
      <p:sp>
        <p:nvSpPr>
          <p:cNvPr id="21" name="Line 18"/>
          <p:cNvSpPr>
            <a:spLocks noChangeShapeType="1"/>
          </p:cNvSpPr>
          <p:nvPr/>
        </p:nvSpPr>
        <p:spPr bwMode="auto">
          <a:xfrm flipV="1">
            <a:off x="4572001" y="4343401"/>
            <a:ext cx="1905000" cy="152400"/>
          </a:xfrm>
          <a:prstGeom prst="line">
            <a:avLst/>
          </a:prstGeom>
          <a:noFill/>
          <a:ln w="57150">
            <a:solidFill>
              <a:srgbClr val="0000FF"/>
            </a:solidFill>
            <a:round/>
            <a:headEnd/>
            <a:tailEnd type="triangle" w="med" len="med"/>
          </a:ln>
        </p:spPr>
        <p:txBody>
          <a:bodyPr/>
          <a:lstStyle/>
          <a:p>
            <a:endParaRPr lang="en-US"/>
          </a:p>
        </p:txBody>
      </p:sp>
      <p:sp>
        <p:nvSpPr>
          <p:cNvPr id="22" name="Text Box 19"/>
          <p:cNvSpPr txBox="1">
            <a:spLocks noChangeArrowheads="1"/>
          </p:cNvSpPr>
          <p:nvPr/>
        </p:nvSpPr>
        <p:spPr bwMode="auto">
          <a:xfrm>
            <a:off x="3187174" y="4421986"/>
            <a:ext cx="747713" cy="336550"/>
          </a:xfrm>
          <a:prstGeom prst="rect">
            <a:avLst/>
          </a:prstGeom>
          <a:noFill/>
          <a:ln w="9525">
            <a:noFill/>
            <a:miter lim="800000"/>
            <a:headEnd/>
            <a:tailEnd/>
          </a:ln>
        </p:spPr>
        <p:txBody>
          <a:bodyPr wrap="none">
            <a:spAutoFit/>
          </a:bodyPr>
          <a:lstStyle/>
          <a:p>
            <a:r>
              <a:rPr lang="en-US" sz="1600" dirty="0">
                <a:solidFill>
                  <a:srgbClr val="0000FF"/>
                </a:solidFill>
              </a:rPr>
              <a:t>Labor</a:t>
            </a:r>
          </a:p>
        </p:txBody>
      </p:sp>
      <p:sp>
        <p:nvSpPr>
          <p:cNvPr id="23" name="Line 12"/>
          <p:cNvSpPr>
            <a:spLocks noChangeShapeType="1"/>
          </p:cNvSpPr>
          <p:nvPr/>
        </p:nvSpPr>
        <p:spPr bwMode="auto">
          <a:xfrm flipV="1">
            <a:off x="1219200" y="2667000"/>
            <a:ext cx="304800" cy="990600"/>
          </a:xfrm>
          <a:prstGeom prst="line">
            <a:avLst/>
          </a:prstGeom>
          <a:noFill/>
          <a:ln w="57150">
            <a:solidFill>
              <a:srgbClr val="0000FF"/>
            </a:solidFill>
            <a:round/>
            <a:headEnd/>
            <a:tailEnd type="triangle" w="med" len="med"/>
          </a:ln>
        </p:spPr>
        <p:txBody>
          <a:bodyPr/>
          <a:lstStyle/>
          <a:p>
            <a:endParaRPr lang="en-US"/>
          </a:p>
        </p:txBody>
      </p:sp>
      <p:sp>
        <p:nvSpPr>
          <p:cNvPr id="24" name="Text Box 13"/>
          <p:cNvSpPr txBox="1">
            <a:spLocks noChangeArrowheads="1"/>
          </p:cNvSpPr>
          <p:nvPr/>
        </p:nvSpPr>
        <p:spPr bwMode="auto">
          <a:xfrm>
            <a:off x="1371600" y="2971800"/>
            <a:ext cx="1378904" cy="338554"/>
          </a:xfrm>
          <a:prstGeom prst="rect">
            <a:avLst/>
          </a:prstGeom>
          <a:noFill/>
          <a:ln w="9525">
            <a:noFill/>
            <a:miter lim="800000"/>
            <a:headEnd/>
            <a:tailEnd/>
          </a:ln>
        </p:spPr>
        <p:txBody>
          <a:bodyPr wrap="none">
            <a:spAutoFit/>
          </a:bodyPr>
          <a:lstStyle/>
          <a:p>
            <a:r>
              <a:rPr lang="en-US" sz="1600" dirty="0" smtClean="0">
                <a:solidFill>
                  <a:srgbClr val="0000FF"/>
                </a:solidFill>
              </a:rPr>
              <a:t>Commissions</a:t>
            </a:r>
            <a:endParaRPr lang="en-US" sz="1600" dirty="0">
              <a:solidFill>
                <a:srgbClr val="0000FF"/>
              </a:solidFill>
            </a:endParaRPr>
          </a:p>
        </p:txBody>
      </p:sp>
      <p:sp>
        <p:nvSpPr>
          <p:cNvPr id="25" name="Line 12"/>
          <p:cNvSpPr>
            <a:spLocks noChangeShapeType="1"/>
          </p:cNvSpPr>
          <p:nvPr/>
        </p:nvSpPr>
        <p:spPr bwMode="auto">
          <a:xfrm flipV="1">
            <a:off x="2133600" y="3276600"/>
            <a:ext cx="990600" cy="609600"/>
          </a:xfrm>
          <a:prstGeom prst="line">
            <a:avLst/>
          </a:prstGeom>
          <a:noFill/>
          <a:ln w="57150">
            <a:solidFill>
              <a:srgbClr val="0000FF"/>
            </a:solidFill>
            <a:round/>
            <a:headEnd/>
            <a:tailEnd type="triangle" w="med" len="med"/>
          </a:ln>
        </p:spPr>
        <p:txBody>
          <a:bodyPr/>
          <a:lstStyle/>
          <a:p>
            <a:endParaRPr lang="en-US"/>
          </a:p>
        </p:txBody>
      </p:sp>
      <p:sp>
        <p:nvSpPr>
          <p:cNvPr id="26" name="Text Box 13"/>
          <p:cNvSpPr txBox="1">
            <a:spLocks noChangeArrowheads="1"/>
          </p:cNvSpPr>
          <p:nvPr/>
        </p:nvSpPr>
        <p:spPr bwMode="auto">
          <a:xfrm>
            <a:off x="2286000" y="3733800"/>
            <a:ext cx="1337546" cy="338554"/>
          </a:xfrm>
          <a:prstGeom prst="rect">
            <a:avLst/>
          </a:prstGeom>
          <a:noFill/>
          <a:ln w="9525">
            <a:noFill/>
            <a:miter lim="800000"/>
            <a:headEnd/>
            <a:tailEnd/>
          </a:ln>
        </p:spPr>
        <p:txBody>
          <a:bodyPr wrap="none">
            <a:spAutoFit/>
          </a:bodyPr>
          <a:lstStyle/>
          <a:p>
            <a:r>
              <a:rPr lang="en-US" sz="1600" dirty="0" smtClean="0">
                <a:solidFill>
                  <a:srgbClr val="0000FF"/>
                </a:solidFill>
              </a:rPr>
              <a:t>Payroll Dr/Cr</a:t>
            </a:r>
            <a:endParaRPr lang="en-US" sz="1600" dirty="0">
              <a:solidFill>
                <a:srgbClr val="0000FF"/>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750"/>
                                        </p:tgtEl>
                                        <p:attrNameLst>
                                          <p:attrName>style.visibility</p:attrName>
                                        </p:attrNameLst>
                                      </p:cBhvr>
                                      <p:to>
                                        <p:strVal val="visible"/>
                                      </p:to>
                                    </p:set>
                                    <p:animEffect transition="in" filter="dissolve">
                                      <p:cBhvr>
                                        <p:cTn id="7" dur="500"/>
                                        <p:tgtEl>
                                          <p:spTgt spid="317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left)">
                                      <p:cBhvr>
                                        <p:cTn id="23" dur="500"/>
                                        <p:tgtEl>
                                          <p:spTgt spid="23"/>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left)">
                                      <p:cBhvr>
                                        <p:cTn id="26" dur="500"/>
                                        <p:tgtEl>
                                          <p:spTgt spid="25"/>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left)">
                                      <p:cBhvr>
                                        <p:cTn id="29" dur="500"/>
                                        <p:tgtEl>
                                          <p:spTgt spid="26"/>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left)">
                                      <p:cBhvr>
                                        <p:cTn id="32" dur="500"/>
                                        <p:tgtEl>
                                          <p:spTgt spid="20"/>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0" grpId="0" animBg="1"/>
      <p:bldP spid="18" grpId="0" animBg="1"/>
      <p:bldP spid="19" grpId="0"/>
      <p:bldP spid="20" grpId="0" animBg="1"/>
      <p:bldP spid="21" grpId="0" animBg="1"/>
      <p:bldP spid="22" grpId="0"/>
      <p:bldP spid="23" grpId="0" animBg="1"/>
      <p:bldP spid="24" grpId="0"/>
      <p:bldP spid="25" grpId="0" animBg="1"/>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Existing AIS Lab Scope</a:t>
            </a:r>
            <a:endParaRPr lang="en-US" dirty="0"/>
          </a:p>
        </p:txBody>
      </p:sp>
      <p:sp>
        <p:nvSpPr>
          <p:cNvPr id="3" name="Content Placeholder 2"/>
          <p:cNvSpPr>
            <a:spLocks noGrp="1"/>
          </p:cNvSpPr>
          <p:nvPr>
            <p:ph idx="1"/>
          </p:nvPr>
        </p:nvSpPr>
        <p:spPr>
          <a:xfrm>
            <a:off x="381000" y="1143000"/>
            <a:ext cx="8382000" cy="4869025"/>
          </a:xfrm>
        </p:spPr>
        <p:txBody>
          <a:bodyPr/>
          <a:lstStyle/>
          <a:p>
            <a:r>
              <a:rPr lang="en-US" sz="2400" dirty="0" smtClean="0"/>
              <a:t>Lab Scenario</a:t>
            </a:r>
          </a:p>
          <a:p>
            <a:pPr lvl="1"/>
            <a:r>
              <a:rPr lang="en-US" sz="2000" dirty="0" smtClean="0"/>
              <a:t>Adopted from Kim’s Flower Shop (small Retail company)</a:t>
            </a:r>
          </a:p>
          <a:p>
            <a:pPr lvl="1"/>
            <a:r>
              <a:rPr lang="en-US" sz="2000" dirty="0" smtClean="0"/>
              <a:t>Stacy </a:t>
            </a:r>
            <a:r>
              <a:rPr lang="en-US" sz="2000" dirty="0" err="1" smtClean="0"/>
              <a:t>Kovar</a:t>
            </a:r>
            <a:r>
              <a:rPr lang="en-US" sz="2000" dirty="0" smtClean="0"/>
              <a:t>, Kansas State University</a:t>
            </a:r>
          </a:p>
          <a:p>
            <a:r>
              <a:rPr lang="en-US" sz="2400" dirty="0" smtClean="0"/>
              <a:t>Lab Sequence</a:t>
            </a:r>
          </a:p>
          <a:p>
            <a:pPr lvl="1"/>
            <a:r>
              <a:rPr lang="en-US" sz="2000" dirty="0" smtClean="0"/>
              <a:t>GL Setup</a:t>
            </a:r>
          </a:p>
          <a:p>
            <a:pPr lvl="1"/>
            <a:r>
              <a:rPr lang="en-US" sz="2000" dirty="0" smtClean="0"/>
              <a:t>Order Management</a:t>
            </a:r>
          </a:p>
          <a:p>
            <a:pPr lvl="1"/>
            <a:r>
              <a:rPr lang="en-US" sz="2000" dirty="0" smtClean="0"/>
              <a:t>Procurement</a:t>
            </a:r>
          </a:p>
          <a:p>
            <a:pPr lvl="1"/>
            <a:r>
              <a:rPr lang="en-US" sz="2000" dirty="0" smtClean="0"/>
              <a:t>Billing / AR</a:t>
            </a:r>
          </a:p>
          <a:p>
            <a:pPr lvl="1"/>
            <a:r>
              <a:rPr lang="en-US" sz="2000" dirty="0" smtClean="0"/>
              <a:t>Accounts Payable</a:t>
            </a:r>
          </a:p>
          <a:p>
            <a:pPr lvl="1"/>
            <a:r>
              <a:rPr lang="en-US" sz="2000" dirty="0" smtClean="0"/>
              <a:t>Period End Closing and Reporting</a:t>
            </a:r>
          </a:p>
          <a:p>
            <a:r>
              <a:rPr lang="en-US" sz="2400" dirty="0" smtClean="0"/>
              <a:t>Lab Environment</a:t>
            </a:r>
          </a:p>
          <a:p>
            <a:pPr lvl="1"/>
            <a:r>
              <a:rPr lang="en-US" sz="2000" dirty="0" smtClean="0"/>
              <a:t>Single MS SQL Server environment</a:t>
            </a:r>
          </a:p>
          <a:p>
            <a:pPr lvl="1"/>
            <a:r>
              <a:rPr lang="en-US" sz="2000" dirty="0" smtClean="0"/>
              <a:t>Running on Virtual Machine</a:t>
            </a:r>
          </a:p>
          <a:p>
            <a:pPr lvl="1"/>
            <a:r>
              <a:rPr lang="en-US" sz="2000" dirty="0" smtClean="0"/>
              <a:t>Each Student is Assigned their own DB</a:t>
            </a:r>
            <a:endParaRPr lang="en-US" sz="2000"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Topics</a:t>
            </a:r>
            <a:endParaRPr lang="en-US" dirty="0"/>
          </a:p>
        </p:txBody>
      </p:sp>
      <p:sp>
        <p:nvSpPr>
          <p:cNvPr id="6" name="Text Placeholder 5"/>
          <p:cNvSpPr>
            <a:spLocks noGrp="1"/>
          </p:cNvSpPr>
          <p:nvPr>
            <p:ph type="body" sz="quarter" idx="10"/>
          </p:nvPr>
        </p:nvSpPr>
        <p:spPr>
          <a:xfrm>
            <a:off x="381000" y="1447799"/>
            <a:ext cx="8382000" cy="2474524"/>
          </a:xfrm>
        </p:spPr>
        <p:txBody>
          <a:bodyPr/>
          <a:lstStyle/>
          <a:p>
            <a:r>
              <a:rPr lang="en-US" dirty="0" smtClean="0">
                <a:solidFill>
                  <a:srgbClr val="0070C0"/>
                </a:solidFill>
              </a:rPr>
              <a:t>Background and Motivation</a:t>
            </a:r>
          </a:p>
          <a:p>
            <a:r>
              <a:rPr lang="en-US" dirty="0" smtClean="0"/>
              <a:t>Curriculum Details</a:t>
            </a:r>
          </a:p>
          <a:p>
            <a:pPr lvl="1"/>
            <a:r>
              <a:rPr lang="en-US" dirty="0" smtClean="0"/>
              <a:t>Business Process Pedagogy</a:t>
            </a:r>
          </a:p>
          <a:p>
            <a:pPr lvl="1"/>
            <a:r>
              <a:rPr lang="en-US" dirty="0" smtClean="0"/>
              <a:t>GP Requirements</a:t>
            </a:r>
          </a:p>
          <a:p>
            <a:r>
              <a:rPr lang="en-US" dirty="0" smtClean="0"/>
              <a:t>Future Enhancements</a:t>
            </a:r>
            <a:endParaRPr lang="en-US"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4294967295"/>
          </p:nvPr>
        </p:nvSpPr>
        <p:spPr>
          <a:xfrm>
            <a:off x="6553200" y="6248400"/>
            <a:ext cx="1905000" cy="457200"/>
          </a:xfrm>
          <a:prstGeom prst="rect">
            <a:avLst/>
          </a:prstGeom>
          <a:noFill/>
        </p:spPr>
        <p:txBody>
          <a:bodyPr/>
          <a:lstStyle/>
          <a:p>
            <a:fld id="{1C82A57A-D2AC-4AD1-AAAB-EA21B5512B1E}" type="slidenum">
              <a:rPr lang="en-US" smtClean="0"/>
              <a:pPr/>
              <a:t>9</a:t>
            </a:fld>
            <a:endParaRPr lang="en-US" smtClean="0"/>
          </a:p>
        </p:txBody>
      </p:sp>
      <p:sp>
        <p:nvSpPr>
          <p:cNvPr id="12291" name="Rectangle 2"/>
          <p:cNvSpPr>
            <a:spLocks noGrp="1" noChangeArrowheads="1"/>
          </p:cNvSpPr>
          <p:nvPr>
            <p:ph type="title"/>
          </p:nvPr>
        </p:nvSpPr>
        <p:spPr>
          <a:xfrm>
            <a:off x="685800" y="152400"/>
            <a:ext cx="7772400" cy="1143000"/>
          </a:xfrm>
        </p:spPr>
        <p:txBody>
          <a:bodyPr/>
          <a:lstStyle/>
          <a:p>
            <a:r>
              <a:rPr lang="en-US" smtClean="0"/>
              <a:t>High Level ERP Functions</a:t>
            </a:r>
          </a:p>
        </p:txBody>
      </p:sp>
      <p:pic>
        <p:nvPicPr>
          <p:cNvPr id="12292" name="Picture 3"/>
          <p:cNvPicPr>
            <a:picLocks noGrp="1" noChangeAspect="1" noChangeArrowheads="1"/>
          </p:cNvPicPr>
          <p:nvPr>
            <p:ph idx="1"/>
          </p:nvPr>
        </p:nvPicPr>
        <p:blipFill>
          <a:blip r:embed="rId2"/>
          <a:srcRect/>
          <a:stretch>
            <a:fillRect/>
          </a:stretch>
        </p:blipFill>
        <p:spPr>
          <a:xfrm>
            <a:off x="1289050" y="1143000"/>
            <a:ext cx="6788150" cy="5651500"/>
          </a:xfrm>
          <a:noFill/>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Convergence 2010 Concurrent Session 4x3">
  <a:themeElements>
    <a:clrScheme name="Convergence 2010_v03">
      <a:dk1>
        <a:srgbClr val="000000"/>
      </a:dk1>
      <a:lt1>
        <a:srgbClr val="FFFFFF"/>
      </a:lt1>
      <a:dk2>
        <a:srgbClr val="024981"/>
      </a:dk2>
      <a:lt2>
        <a:srgbClr val="4495D1"/>
      </a:lt2>
      <a:accent1>
        <a:srgbClr val="FFCB23"/>
      </a:accent1>
      <a:accent2>
        <a:srgbClr val="7CC366"/>
      </a:accent2>
      <a:accent3>
        <a:srgbClr val="024981"/>
      </a:accent3>
      <a:accent4>
        <a:srgbClr val="C65B3A"/>
      </a:accent4>
      <a:accent5>
        <a:srgbClr val="FF9700"/>
      </a:accent5>
      <a:accent6>
        <a:srgbClr val="41CCDF"/>
      </a:accent6>
      <a:hlink>
        <a:srgbClr val="F3EB4F"/>
      </a:hlink>
      <a:folHlink>
        <a:srgbClr val="C5F0FF"/>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400" dirty="0" smtClean="0">
            <a:gradFill>
              <a:gsLst>
                <a:gs pos="0">
                  <a:srgbClr val="FFFFFF"/>
                </a:gs>
                <a:gs pos="100000">
                  <a:srgbClr val="FFFFFF"/>
                </a:gs>
              </a:gsLst>
              <a:lin ang="5400000" scaled="0"/>
            </a:gradFill>
          </a:defRPr>
        </a:defPPr>
      </a:lstStyle>
      <a:style>
        <a:lnRef idx="0">
          <a:schemeClr val="accent3"/>
        </a:lnRef>
        <a:fillRef idx="3">
          <a:schemeClr val="accent3"/>
        </a:fillRef>
        <a:effectRef idx="3">
          <a:schemeClr val="accent3"/>
        </a:effectRef>
        <a:fontRef idx="minor">
          <a:schemeClr val="lt1"/>
        </a:fontRef>
      </a:style>
    </a:spDef>
    <a:txDef>
      <a:spPr>
        <a:noFill/>
      </a:spPr>
      <a:bodyPr wrap="none" lIns="0" tIns="0" rIns="0" bIns="0" rtlCol="0">
        <a:spAutoFit/>
      </a:bodyPr>
      <a:lstStyle>
        <a:defPPr>
          <a:lnSpc>
            <a:spcPct val="90000"/>
          </a:lnSpc>
          <a:defRPr dirty="0"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Convergence 2010 v01">
      <a:dk1>
        <a:srgbClr val="000000"/>
      </a:dk1>
      <a:lt1>
        <a:srgbClr val="FFFFFF"/>
      </a:lt1>
      <a:dk2>
        <a:srgbClr val="024981"/>
      </a:dk2>
      <a:lt2>
        <a:srgbClr val="4495D1"/>
      </a:lt2>
      <a:accent1>
        <a:srgbClr val="FFCB23"/>
      </a:accent1>
      <a:accent2>
        <a:srgbClr val="7CC366"/>
      </a:accent2>
      <a:accent3>
        <a:srgbClr val="024981"/>
      </a:accent3>
      <a:accent4>
        <a:srgbClr val="4495D1"/>
      </a:accent4>
      <a:accent5>
        <a:srgbClr val="FF9700"/>
      </a:accent5>
      <a:accent6>
        <a:srgbClr val="41CCDF"/>
      </a:accent6>
      <a:hlink>
        <a:srgbClr val="F3EB4F"/>
      </a:hlink>
      <a:folHlink>
        <a:srgbClr val="7DDDFF"/>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Convergence 2010 Concurrent Session 4x3</Template>
  <TotalTime>401</TotalTime>
  <Words>1423</Words>
  <Application>Microsoft Office PowerPoint</Application>
  <PresentationFormat>On-screen Show (4:3)</PresentationFormat>
  <Paragraphs>256</Paragraphs>
  <Slides>28</Slides>
  <Notes>7</Notes>
  <HiddenSlides>0</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Convergence 2010 Concurrent Session 4x3</vt:lpstr>
      <vt:lpstr>White with Consolas font for code slides</vt:lpstr>
      <vt:lpstr>Slide 1</vt:lpstr>
      <vt:lpstr>Integrating GP Payroll into Accounting Information Systems Class</vt:lpstr>
      <vt:lpstr>Topics</vt:lpstr>
      <vt:lpstr>What was I Thinking???</vt:lpstr>
      <vt:lpstr>Typical AIS Pedagogy Based on Text Book Reviews</vt:lpstr>
      <vt:lpstr>Silo Based Instruction</vt:lpstr>
      <vt:lpstr>Existing AIS Lab Scope</vt:lpstr>
      <vt:lpstr>Topics</vt:lpstr>
      <vt:lpstr>High Level ERP Functions</vt:lpstr>
      <vt:lpstr>Human Capital Management</vt:lpstr>
      <vt:lpstr>Slide 11</vt:lpstr>
      <vt:lpstr>Recruiting Components</vt:lpstr>
      <vt:lpstr>Time and Labor Processes</vt:lpstr>
      <vt:lpstr>Payroll Process Data Flow Diagram Context Level</vt:lpstr>
      <vt:lpstr>Accounting Entries in Payroll</vt:lpstr>
      <vt:lpstr>Payroll Has High Fraud Potential</vt:lpstr>
      <vt:lpstr>Topics</vt:lpstr>
      <vt:lpstr>Payroll Lab Details</vt:lpstr>
      <vt:lpstr>Payroll Installation Note</vt:lpstr>
      <vt:lpstr>GL Setup for Payroll</vt:lpstr>
      <vt:lpstr>Other Payroll Setup</vt:lpstr>
      <vt:lpstr>Hire and Assign Employee</vt:lpstr>
      <vt:lpstr>Run Payroll</vt:lpstr>
      <vt:lpstr>Print Checks</vt:lpstr>
      <vt:lpstr>Topics</vt:lpstr>
      <vt:lpstr>Lessons Learned</vt:lpstr>
      <vt:lpstr>Plans for Next Year</vt:lpstr>
      <vt:lpstr>Slide 28</vt:lpstr>
    </vt:vector>
  </TitlesOfParts>
  <Manager>&lt;Content Manager Name Here&gt;</Manager>
  <Company>Thomas J. Long School of Pharmacy and Health Science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Convergence 2010</dc:subject>
  <dc:creator>mcanniff</dc:creator>
  <dc:description>Template: David Griffith, Silver Fox Productions, Inc.
Formatting:
Event Date: April 24–27, 2010
Event Location: Atlanta, GA
Audience Type: Internal/External</dc:description>
  <cp:lastModifiedBy>mcanniff</cp:lastModifiedBy>
  <cp:revision>12</cp:revision>
  <dcterms:created xsi:type="dcterms:W3CDTF">2010-04-10T20:28:15Z</dcterms:created>
  <dcterms:modified xsi:type="dcterms:W3CDTF">2010-04-11T03:14:52Z</dcterms:modified>
</cp:coreProperties>
</file>