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28"/>
  </p:notesMasterIdLst>
  <p:handoutMasterIdLst>
    <p:handoutMasterId r:id="rId29"/>
  </p:handoutMasterIdLst>
  <p:sldIdLst>
    <p:sldId id="256" r:id="rId3"/>
    <p:sldId id="257" r:id="rId4"/>
    <p:sldId id="307" r:id="rId5"/>
    <p:sldId id="308" r:id="rId6"/>
    <p:sldId id="309" r:id="rId7"/>
    <p:sldId id="311" r:id="rId8"/>
    <p:sldId id="312" r:id="rId9"/>
    <p:sldId id="313" r:id="rId10"/>
    <p:sldId id="305" r:id="rId11"/>
    <p:sldId id="306" r:id="rId12"/>
    <p:sldId id="314" r:id="rId13"/>
    <p:sldId id="315" r:id="rId14"/>
    <p:sldId id="316" r:id="rId15"/>
    <p:sldId id="302" r:id="rId16"/>
    <p:sldId id="303" r:id="rId17"/>
    <p:sldId id="318" r:id="rId18"/>
    <p:sldId id="304" r:id="rId19"/>
    <p:sldId id="322" r:id="rId20"/>
    <p:sldId id="321" r:id="rId21"/>
    <p:sldId id="320" r:id="rId22"/>
    <p:sldId id="323" r:id="rId23"/>
    <p:sldId id="324" r:id="rId24"/>
    <p:sldId id="325" r:id="rId25"/>
    <p:sldId id="326" r:id="rId26"/>
    <p:sldId id="327" r:id="rId27"/>
  </p:sldIdLst>
  <p:sldSz cx="9144000" cy="6858000" type="screen4x3"/>
  <p:notesSz cx="6858000" cy="9144000"/>
  <p:custShowLst>
    <p:custShow name="Custom Show 1" id="0">
      <p:sldLst>
        <p:sld r:id="rId3"/>
        <p:sld r:id="rId4"/>
      </p:sldLst>
    </p:custShow>
    <p:custShow name="Custom Show 2" id="1">
      <p:sldLst>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Lst>
    </p:custShow>
  </p:custShow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srgbClr val="FF0000"/>
    </p:penClr>
  </p:showPr>
  <p:clrMru>
    <a:srgbClr val="000000"/>
    <a:srgbClr val="FFFFFF"/>
    <a:srgbClr val="333333"/>
    <a:srgbClr val="292929"/>
    <a:srgbClr val="F8F57B"/>
    <a:srgbClr val="F6AE1E"/>
    <a:srgbClr val="FF0066"/>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p:cViewPr varScale="1">
        <p:scale>
          <a:sx n="68" d="100"/>
          <a:sy n="68" d="100"/>
        </p:scale>
        <p:origin x="-1452"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Convergence 2010</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4/9/2010</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n-lt"/>
              </a:defRPr>
            </a:lvl1pPr>
          </a:lstStyle>
          <a:p>
            <a:r>
              <a:rPr lang="en-US" dirty="0" smtClean="0"/>
              <a:t>Convergence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n-lt"/>
              </a:defRPr>
            </a:lvl1pPr>
          </a:lstStyle>
          <a:p>
            <a:fld id="{7C3FBCD4-166E-446F-AF18-7D4A0CF9AEF6}" type="datetimeFigureOut">
              <a:rPr lang="en-US" smtClean="0"/>
              <a:pPr/>
              <a:t>4/9/2010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mn-lt"/>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32817EC-B5DC-4913-AF30-AC592DDD4AB3}" type="datetime1">
              <a:rPr lang="en-US" smtClean="0"/>
              <a:pPr/>
              <a:t>4/9/2010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1</a:t>
            </a:fld>
            <a:endParaRPr lang="en-US" dirty="0"/>
          </a:p>
        </p:txBody>
      </p:sp>
      <p:sp>
        <p:nvSpPr>
          <p:cNvPr id="10" name="Footer Placeholder 9"/>
          <p:cNvSpPr>
            <a:spLocks noGrp="1"/>
          </p:cNvSpPr>
          <p:nvPr>
            <p:ph type="ftr" sz="quarter" idx="12"/>
          </p:nvPr>
        </p:nvSpPr>
        <p:spPr/>
        <p:txBody>
          <a:body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p:txBody>
          <a:bodyPr/>
          <a:lstStyle/>
          <a:p>
            <a:r>
              <a:rPr lang="en-US" dirty="0" smtClean="0"/>
              <a:t>Convergence 2010</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610A589-B3BF-4A0B-B540-859C1B6ED99D}" type="datetime1">
              <a:rPr lang="en-US" smtClean="0"/>
              <a:pPr/>
              <a:t>4/9/2010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2</a:t>
            </a:fld>
            <a:endParaRPr lang="en-US" dirty="0"/>
          </a:p>
        </p:txBody>
      </p:sp>
      <p:sp>
        <p:nvSpPr>
          <p:cNvPr id="10" name="Footer Placeholder 9"/>
          <p:cNvSpPr>
            <a:spLocks noGrp="1"/>
          </p:cNvSpPr>
          <p:nvPr>
            <p:ph type="ftr" sz="quarter" idx="12"/>
          </p:nvPr>
        </p:nvSpPr>
        <p:spPr/>
        <p:txBody>
          <a:body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p:txBody>
          <a:bodyPr/>
          <a:lstStyle/>
          <a:p>
            <a:r>
              <a:rPr lang="en-US" dirty="0" smtClean="0"/>
              <a:t>Convergence 2010</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381000" y="228600"/>
            <a:ext cx="4698787" cy="249299"/>
          </a:xfrm>
        </p:spPr>
        <p:txBody>
          <a:bodyPr wrap="none"/>
          <a:lstStyle>
            <a:lvl1pPr marL="0" indent="0">
              <a:buNone/>
              <a:defRPr sz="1800" baseline="0"/>
            </a:lvl1pPr>
          </a:lstStyle>
          <a:p>
            <a:pPr lvl="0"/>
            <a:r>
              <a:rPr lang="en-US" dirty="0" smtClean="0"/>
              <a:t>Concurrent Session Code: [Session Code Here]</a:t>
            </a:r>
            <a:endParaRPr lang="en-US" dirty="0"/>
          </a:p>
        </p:txBody>
      </p:sp>
      <p:pic>
        <p:nvPicPr>
          <p:cNvPr id="6" name="Picture 2" descr="\\server3\restrict\ftp_root\Clients\White_Whale\7-20549_Convergence_04-25\Template\Working\TemplateArt\Logos_and_Bullets\CONV10_TTT_color-hires.png"/>
          <p:cNvPicPr>
            <a:picLocks noChangeAspect="1" noChangeArrowheads="1"/>
          </p:cNvPicPr>
          <p:nvPr userDrawn="1"/>
        </p:nvPicPr>
        <p:blipFill>
          <a:blip r:embed="rId3"/>
          <a:stretch>
            <a:fillRect/>
          </a:stretch>
        </p:blipFill>
        <p:spPr bwMode="black">
          <a:xfrm>
            <a:off x="6103141" y="6180198"/>
            <a:ext cx="2652718" cy="449201"/>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28600"/>
            <a:ext cx="4191001" cy="1523494"/>
          </a:xfrm>
        </p:spPr>
        <p:txBody>
          <a:bodyPr anchor="t" anchorCtr="0">
            <a:noAutofit/>
          </a:bodyPr>
          <a:lstStyle>
            <a:lvl1pPr>
              <a:lnSpc>
                <a:spcPct val="90000"/>
              </a:lnSpc>
              <a:defRPr sz="48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3026664"/>
            <a:ext cx="4191000"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4572000" y="4873752"/>
            <a:ext cx="4191000" cy="664797"/>
          </a:xfrm>
        </p:spPr>
        <p:txBody>
          <a:bodyPr vert="horz" wrap="square" lIns="0" tIns="0" rIns="0" bIns="0" rtlCol="0" anchor="t" anchorCtr="0">
            <a:sp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4800" b="1" i="0" u="none" strike="noStrike" kern="1200" cap="all" spc="-200" normalizeH="0" baseline="0" noProof="0" dirty="0" smtClean="0">
                <a:ln w="11430"/>
                <a:gradFill>
                  <a:gsLst>
                    <a:gs pos="0">
                      <a:schemeClr val="tx1">
                        <a:alpha val="75000"/>
                      </a:schemeClr>
                    </a:gs>
                    <a:gs pos="100000">
                      <a:schemeClr val="tx1">
                        <a:alpha val="75000"/>
                      </a:schemeClr>
                    </a:gs>
                  </a:gsLst>
                  <a:lin ang="5400000" scaled="0"/>
                </a:gradFill>
                <a:effectLst/>
                <a:uLnTx/>
                <a:uFillTx/>
                <a:latin typeface="+mj-lt"/>
                <a:ea typeface="+mn-ea"/>
                <a:cs typeface="+mn-cs"/>
              </a:defRPr>
            </a:lvl1pPr>
          </a:lstStyle>
          <a:p>
            <a:pPr lvl="0"/>
            <a:r>
              <a:rPr lang="en-US" dirty="0" smtClean="0"/>
              <a:t>click to…</a:t>
            </a:r>
          </a:p>
        </p:txBody>
      </p:sp>
      <p:pic>
        <p:nvPicPr>
          <p:cNvPr id="1026" name="Picture 2" descr="\\server3\restrict\ftp_root\Clients\White_Whale\7-20549_Convergence_04-25\Template\Working\TemplateArt\Logos_and_Bullets\CONV10_TTT_color-hires.png"/>
          <p:cNvPicPr>
            <a:picLocks noChangeAspect="1" noChangeArrowheads="1"/>
          </p:cNvPicPr>
          <p:nvPr userDrawn="1"/>
        </p:nvPicPr>
        <p:blipFill>
          <a:blip r:embed="rId3"/>
          <a:stretch>
            <a:fillRect/>
          </a:stretch>
        </p:blipFill>
        <p:spPr bwMode="auto">
          <a:xfrm>
            <a:off x="6103141" y="6180198"/>
            <a:ext cx="2652718" cy="449202"/>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Final Model</a:t>
            </a:r>
            <a:endParaRPr lang="en-US" dirty="0"/>
          </a:p>
        </p:txBody>
      </p:sp>
      <p:graphicFrame>
        <p:nvGraphicFramePr>
          <p:cNvPr id="5125" name="Object 5"/>
          <p:cNvGraphicFramePr>
            <a:graphicFrameLocks noChangeAspect="1"/>
          </p:cNvGraphicFramePr>
          <p:nvPr/>
        </p:nvGraphicFramePr>
        <p:xfrm>
          <a:off x="3517835" y="2071616"/>
          <a:ext cx="2050267" cy="2904935"/>
        </p:xfrm>
        <a:graphic>
          <a:graphicData uri="http://schemas.openxmlformats.org/presentationml/2006/ole">
            <p:oleObj spid="_x0000_s6146" name="Visio" r:id="rId3" imgW="2423565" imgH="3029465" progId="Visio.Drawing.11">
              <p:embed/>
            </p:oleObj>
          </a:graphicData>
        </a:graphic>
      </p:graphicFrame>
      <p:sp>
        <p:nvSpPr>
          <p:cNvPr id="5126" name="Text Box 6"/>
          <p:cNvSpPr txBox="1">
            <a:spLocks noChangeArrowheads="1"/>
          </p:cNvSpPr>
          <p:nvPr/>
        </p:nvSpPr>
        <p:spPr bwMode="auto">
          <a:xfrm>
            <a:off x="1543246" y="4328501"/>
            <a:ext cx="2053254" cy="318380"/>
          </a:xfrm>
          <a:prstGeom prst="rect">
            <a:avLst/>
          </a:prstGeom>
          <a:solidFill>
            <a:srgbClr val="FFFFFF">
              <a:alpha val="0"/>
            </a:srgbClr>
          </a:solidFill>
          <a:ln w="38100">
            <a:noFill/>
            <a:miter lim="800000"/>
            <a:headEnd/>
            <a:tailEnd/>
          </a:ln>
          <a:effectLst/>
        </p:spPr>
        <p:txBody>
          <a:bodyPr vert="horz" wrap="none" lIns="0" tIns="64008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Comprehension/</a:t>
            </a:r>
          </a:p>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       Remembering</a:t>
            </a:r>
            <a:endParaRPr kumimoji="0" lang="en-US" sz="1400" b="1"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7" name="Text Box 7"/>
          <p:cNvSpPr txBox="1">
            <a:spLocks noChangeArrowheads="1"/>
          </p:cNvSpPr>
          <p:nvPr/>
        </p:nvSpPr>
        <p:spPr bwMode="auto">
          <a:xfrm>
            <a:off x="1707546" y="3771900"/>
            <a:ext cx="1643002" cy="344347"/>
          </a:xfrm>
          <a:prstGeom prst="rect">
            <a:avLst/>
          </a:prstGeom>
          <a:solidFill>
            <a:srgbClr val="FFFFFF">
              <a:alpha val="0"/>
            </a:srgbClr>
          </a:solidFill>
          <a:ln w="38100">
            <a:noFill/>
            <a:miter lim="800000"/>
            <a:headEnd/>
            <a:tailEnd/>
          </a:ln>
          <a:effectLst/>
        </p:spPr>
        <p:txBody>
          <a:bodyPr vert="horz" wrap="square" lIns="0" tIns="548640" rIns="0" bIns="9144" numCol="1" anchor="ctr" anchorCtr="0" compatLnSpc="1">
            <a:prstTxWarp prst="textNoShape">
              <a:avLst/>
            </a:prstTxWarp>
            <a:noAutofit/>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Analysis</a:t>
            </a:r>
          </a:p>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/Application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8" name="Text Box 8"/>
          <p:cNvSpPr txBox="1">
            <a:spLocks noChangeArrowheads="1"/>
          </p:cNvSpPr>
          <p:nvPr/>
        </p:nvSpPr>
        <p:spPr bwMode="auto">
          <a:xfrm>
            <a:off x="1460598" y="3207397"/>
            <a:ext cx="1937746" cy="460635"/>
          </a:xfrm>
          <a:prstGeom prst="rect">
            <a:avLst/>
          </a:prstGeom>
          <a:solidFill>
            <a:srgbClr val="FFFFFF">
              <a:alpha val="0"/>
            </a:srgbClr>
          </a:solidFill>
          <a:ln w="38100">
            <a:noFill/>
            <a:miter lim="800000"/>
            <a:headEnd/>
            <a:tailEnd/>
          </a:ln>
          <a:effectLst/>
        </p:spPr>
        <p:txBody>
          <a:bodyPr vert="horz" wrap="square" lIns="0" tIns="54864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Synthesis/Design</a:t>
            </a:r>
          </a:p>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 Evaluation</a:t>
            </a:r>
            <a:endParaRPr kumimoji="0" lang="en-US" sz="1400" b="1"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29" name="Text Box 9"/>
          <p:cNvSpPr txBox="1">
            <a:spLocks noChangeArrowheads="1"/>
          </p:cNvSpPr>
          <p:nvPr/>
        </p:nvSpPr>
        <p:spPr bwMode="auto">
          <a:xfrm>
            <a:off x="2364747" y="1623400"/>
            <a:ext cx="2343020" cy="460635"/>
          </a:xfrm>
          <a:prstGeom prst="rect">
            <a:avLst/>
          </a:prstGeom>
          <a:noFill/>
          <a:ln w="38100">
            <a:noFill/>
            <a:miter lim="800000"/>
            <a:headEnd/>
            <a:tailEnd/>
          </a:ln>
          <a:effectLst/>
        </p:spPr>
        <p:txBody>
          <a:bodyPr vert="horz" wrap="none" lIns="0" tIns="64008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Impacts / </a:t>
            </a:r>
          </a:p>
          <a:p>
            <a:pPr marL="0" marR="0" lvl="0" indent="0" algn="r" defTabSz="914400" rtl="0" eaLnBrk="1" fontAlgn="base" latinLnBrk="0" hangingPunct="1">
              <a:lnSpc>
                <a:spcPct val="100000"/>
              </a:lnSpc>
              <a:spcBef>
                <a:spcPct val="0"/>
              </a:spcBef>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Interrelations</a:t>
            </a:r>
            <a:endParaRPr kumimoji="0" lang="en-US" sz="140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0" name="Text Box 10"/>
          <p:cNvSpPr txBox="1">
            <a:spLocks noChangeArrowheads="1"/>
          </p:cNvSpPr>
          <p:nvPr/>
        </p:nvSpPr>
        <p:spPr bwMode="auto">
          <a:xfrm>
            <a:off x="2282099" y="2021940"/>
            <a:ext cx="1653955" cy="556600"/>
          </a:xfrm>
          <a:prstGeom prst="rect">
            <a:avLst/>
          </a:prstGeom>
          <a:noFill/>
          <a:ln w="38100">
            <a:noFill/>
            <a:miter lim="800000"/>
            <a:headEnd/>
            <a:tailEnd/>
          </a:ln>
          <a:effectLst/>
        </p:spPr>
        <p:txBody>
          <a:bodyPr vert="horz" wrap="square" lIns="0" tIns="64008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Usage</a:t>
            </a:r>
            <a:r>
              <a:rPr kumimoji="0" lang="en-US" sz="1400" b="1" i="1" u="none" strike="noStrike" cap="none" normalizeH="0" baseline="0" dirty="0" smtClean="0">
                <a:ln>
                  <a:noFill/>
                </a:ln>
                <a:solidFill>
                  <a:schemeClr val="tx1"/>
                </a:solidFill>
                <a:effectLst/>
                <a:latin typeface="Arial Black" pitchFamily="34" charset="0"/>
                <a:cs typeface="Arial" pitchFamily="34" charset="0"/>
              </a:rPr>
              <a:t> / Product</a:t>
            </a:r>
            <a:endParaRPr kumimoji="0" lang="en-US" sz="1400" b="1"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1" name="Text Box 11"/>
          <p:cNvSpPr txBox="1">
            <a:spLocks noChangeArrowheads="1"/>
          </p:cNvSpPr>
          <p:nvPr/>
        </p:nvSpPr>
        <p:spPr bwMode="auto">
          <a:xfrm>
            <a:off x="1707546" y="2578540"/>
            <a:ext cx="1770459" cy="460635"/>
          </a:xfrm>
          <a:prstGeom prst="rect">
            <a:avLst/>
          </a:prstGeom>
          <a:noFill/>
          <a:ln w="38100">
            <a:noFill/>
            <a:miter lim="800000"/>
            <a:headEnd/>
            <a:tailEnd/>
          </a:ln>
          <a:effectLst/>
        </p:spPr>
        <p:txBody>
          <a:bodyPr vert="horz" wrap="square" lIns="0" tIns="9144" rIns="9144"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Technological /</a:t>
            </a:r>
          </a:p>
          <a:p>
            <a:pPr marL="0" marR="0" lvl="0" indent="0" algn="r" defTabSz="914400" rtl="0" eaLnBrk="1" fontAlgn="base" latinLnBrk="0" hangingPunct="1">
              <a:lnSpc>
                <a:spcPct val="100000"/>
              </a:lnSpc>
              <a:spcBef>
                <a:spcPct val="0"/>
              </a:spcBef>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Operational</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i="1" u="none" strike="noStrike" cap="none" normalizeH="0" baseline="0" dirty="0" smtClean="0">
                <a:ln>
                  <a:noFill/>
                </a:ln>
                <a:solidFill>
                  <a:schemeClr val="tx1"/>
                </a:solidFill>
                <a:effectLst/>
                <a:latin typeface="Calibri" pitchFamily="34" charset="0"/>
                <a:cs typeface="Arial" pitchFamily="34" charset="0"/>
              </a:rPr>
              <a:t>       </a:t>
            </a:r>
            <a:endParaRPr kumimoji="0" lang="en-US" sz="4000" i="1" u="none" strike="noStrike" cap="none" normalizeH="0" baseline="0" dirty="0" smtClean="0">
              <a:ln>
                <a:noFill/>
              </a:ln>
              <a:solidFill>
                <a:schemeClr val="tx1"/>
              </a:solidFill>
              <a:effectLst/>
              <a:latin typeface="Arial" pitchFamily="34" charset="0"/>
              <a:cs typeface="Arial" pitchFamily="34" charset="0"/>
            </a:endParaRPr>
          </a:p>
        </p:txBody>
      </p:sp>
      <p:sp>
        <p:nvSpPr>
          <p:cNvPr id="5132" name="AutoShape 12"/>
          <p:cNvSpPr>
            <a:spLocks/>
          </p:cNvSpPr>
          <p:nvPr/>
        </p:nvSpPr>
        <p:spPr bwMode="auto">
          <a:xfrm>
            <a:off x="5867400" y="990600"/>
            <a:ext cx="2667000" cy="556600"/>
          </a:xfrm>
          <a:prstGeom prst="borderCallout1">
            <a:avLst>
              <a:gd name="adj1" fmla="val 33898"/>
              <a:gd name="adj2" fmla="val -5838"/>
              <a:gd name="adj3" fmla="val 231449"/>
              <a:gd name="adj4" fmla="val -26278"/>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Assess Risk of</a:t>
            </a:r>
          </a:p>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Technology</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3" name="AutoShape 13"/>
          <p:cNvSpPr>
            <a:spLocks/>
          </p:cNvSpPr>
          <p:nvPr/>
        </p:nvSpPr>
        <p:spPr bwMode="auto">
          <a:xfrm>
            <a:off x="5943600" y="1828800"/>
            <a:ext cx="2613866" cy="582568"/>
          </a:xfrm>
          <a:prstGeom prst="borderCallout1">
            <a:avLst>
              <a:gd name="adj1" fmla="val 34884"/>
              <a:gd name="adj2" fmla="val -5838"/>
              <a:gd name="adj3" fmla="val 229458"/>
              <a:gd name="adj4" fmla="val -24088"/>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Use technology to assess  &amp; control risk</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4" name="AutoShape 14"/>
          <p:cNvSpPr>
            <a:spLocks/>
          </p:cNvSpPr>
          <p:nvPr/>
        </p:nvSpPr>
        <p:spPr bwMode="auto">
          <a:xfrm>
            <a:off x="5943600" y="2514600"/>
            <a:ext cx="2619318" cy="488860"/>
          </a:xfrm>
          <a:prstGeom prst="borderCallout1">
            <a:avLst>
              <a:gd name="adj1" fmla="val 41569"/>
              <a:gd name="adj2" fmla="val -5838"/>
              <a:gd name="adj3" fmla="val 301616"/>
              <a:gd name="adj4" fmla="val -19708"/>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Identify Risk</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5" name="AutoShape 15"/>
          <p:cNvSpPr>
            <a:spLocks/>
          </p:cNvSpPr>
          <p:nvPr/>
        </p:nvSpPr>
        <p:spPr bwMode="auto">
          <a:xfrm>
            <a:off x="6195430" y="3137399"/>
            <a:ext cx="2046284" cy="433539"/>
          </a:xfrm>
          <a:prstGeom prst="borderCallout1">
            <a:avLst>
              <a:gd name="adj1" fmla="val 46875"/>
              <a:gd name="adj2" fmla="val -5838"/>
              <a:gd name="adj3" fmla="val -62241"/>
              <a:gd name="adj4" fmla="val -68611"/>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Evaluate Databases</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6" name="AutoShape 16"/>
          <p:cNvSpPr>
            <a:spLocks/>
          </p:cNvSpPr>
          <p:nvPr/>
        </p:nvSpPr>
        <p:spPr bwMode="auto">
          <a:xfrm>
            <a:off x="6195430" y="3668032"/>
            <a:ext cx="2046284" cy="433539"/>
          </a:xfrm>
          <a:prstGeom prst="borderCallout1">
            <a:avLst>
              <a:gd name="adj1" fmla="val 46875"/>
              <a:gd name="adj2" fmla="val -5838"/>
              <a:gd name="adj3" fmla="val 4167"/>
              <a:gd name="adj4" fmla="val -66421"/>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Develop Databases</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7" name="AutoShape 17"/>
          <p:cNvSpPr>
            <a:spLocks/>
          </p:cNvSpPr>
          <p:nvPr/>
        </p:nvSpPr>
        <p:spPr bwMode="auto">
          <a:xfrm>
            <a:off x="6195430" y="4264148"/>
            <a:ext cx="2046284" cy="433539"/>
          </a:xfrm>
          <a:prstGeom prst="borderCallout1">
            <a:avLst>
              <a:gd name="adj1" fmla="val 46875"/>
              <a:gd name="adj2" fmla="val -5838"/>
              <a:gd name="adj3" fmla="val 19792"/>
              <a:gd name="adj4" fmla="val -61315"/>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Understand Databases</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8" name="AutoShape 18"/>
          <p:cNvSpPr>
            <a:spLocks/>
          </p:cNvSpPr>
          <p:nvPr/>
        </p:nvSpPr>
        <p:spPr bwMode="auto">
          <a:xfrm>
            <a:off x="990600" y="4976551"/>
            <a:ext cx="2407744" cy="433539"/>
          </a:xfrm>
          <a:prstGeom prst="borderCallout1">
            <a:avLst>
              <a:gd name="adj1" fmla="val 46875"/>
              <a:gd name="adj2" fmla="val 104963"/>
              <a:gd name="adj3" fmla="val -425523"/>
              <a:gd name="adj4" fmla="val 122954"/>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Design Business Applications</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9" name="AutoShape 19"/>
          <p:cNvSpPr>
            <a:spLocks/>
          </p:cNvSpPr>
          <p:nvPr/>
        </p:nvSpPr>
        <p:spPr bwMode="auto">
          <a:xfrm>
            <a:off x="990600" y="5477830"/>
            <a:ext cx="2407744" cy="433539"/>
          </a:xfrm>
          <a:prstGeom prst="borderCallout1">
            <a:avLst>
              <a:gd name="adj1" fmla="val 46875"/>
              <a:gd name="adj2" fmla="val 104963"/>
              <a:gd name="adj3" fmla="val -366926"/>
              <a:gd name="adj4" fmla="val 125435"/>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Use Software Packages</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40" name="AutoShape 20"/>
          <p:cNvSpPr>
            <a:spLocks/>
          </p:cNvSpPr>
          <p:nvPr/>
        </p:nvSpPr>
        <p:spPr bwMode="auto">
          <a:xfrm>
            <a:off x="990600" y="6043462"/>
            <a:ext cx="2407744" cy="433539"/>
          </a:xfrm>
          <a:prstGeom prst="borderCallout1">
            <a:avLst>
              <a:gd name="adj1" fmla="val 46875"/>
              <a:gd name="adj2" fmla="val 104963"/>
              <a:gd name="adj3" fmla="val -323958"/>
              <a:gd name="adj4" fmla="val 125435"/>
            </a:avLst>
          </a:prstGeom>
          <a:solidFill>
            <a:srgbClr val="FFFFFF">
              <a:alpha val="0"/>
            </a:srgbClr>
          </a:solid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Arial Black" pitchFamily="34" charset="0"/>
                <a:cs typeface="Arial" pitchFamily="34" charset="0"/>
              </a:rPr>
              <a:t>Understand Knowledge</a:t>
            </a: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grpSp>
        <p:nvGrpSpPr>
          <p:cNvPr id="3" name="Group 32"/>
          <p:cNvGrpSpPr/>
          <p:nvPr/>
        </p:nvGrpSpPr>
        <p:grpSpPr>
          <a:xfrm>
            <a:off x="1600200" y="1447800"/>
            <a:ext cx="1905000" cy="914400"/>
            <a:chOff x="1600200" y="1447800"/>
            <a:chExt cx="1905000" cy="914400"/>
          </a:xfrm>
        </p:grpSpPr>
        <p:cxnSp>
          <p:nvCxnSpPr>
            <p:cNvPr id="25" name="Straight Arrow Connector 24"/>
            <p:cNvCxnSpPr/>
            <p:nvPr/>
          </p:nvCxnSpPr>
          <p:spPr>
            <a:xfrm flipV="1">
              <a:off x="1905000" y="1447800"/>
              <a:ext cx="1600200" cy="9144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0200" y="1524000"/>
              <a:ext cx="762000" cy="249299"/>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latin typeface="Arial Black" pitchFamily="34" charset="0"/>
                </a:rPr>
                <a:t>What</a:t>
              </a:r>
            </a:p>
          </p:txBody>
        </p:sp>
      </p:grpSp>
      <p:grpSp>
        <p:nvGrpSpPr>
          <p:cNvPr id="4" name="Group 33"/>
          <p:cNvGrpSpPr/>
          <p:nvPr/>
        </p:nvGrpSpPr>
        <p:grpSpPr>
          <a:xfrm>
            <a:off x="762000" y="2439194"/>
            <a:ext cx="915194" cy="2209800"/>
            <a:chOff x="762000" y="2439194"/>
            <a:chExt cx="915194" cy="2209800"/>
          </a:xfrm>
        </p:grpSpPr>
        <p:cxnSp>
          <p:nvCxnSpPr>
            <p:cNvPr id="27" name="Straight Arrow Connector 26"/>
            <p:cNvCxnSpPr/>
            <p:nvPr/>
          </p:nvCxnSpPr>
          <p:spPr>
            <a:xfrm rot="5400000" flipH="1" flipV="1">
              <a:off x="571500" y="3543300"/>
              <a:ext cx="2209800" cy="15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0" y="3276600"/>
              <a:ext cx="762000" cy="249299"/>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latin typeface="Arial Black" pitchFamily="34" charset="0"/>
                </a:rPr>
                <a:t>How</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animBg="1"/>
      <p:bldP spid="5134" grpId="0" animBg="1"/>
      <p:bldP spid="5135" grpId="0" animBg="1"/>
      <p:bldP spid="5136" grpId="0" animBg="1"/>
      <p:bldP spid="5137" grpId="0" animBg="1"/>
      <p:bldP spid="5138" grpId="0" animBg="1"/>
      <p:bldP spid="5139" grpId="0" animBg="1"/>
      <p:bldP spid="51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and Value of Model</a:t>
            </a:r>
            <a:endParaRPr lang="en-US" dirty="0"/>
          </a:p>
        </p:txBody>
      </p:sp>
      <p:sp>
        <p:nvSpPr>
          <p:cNvPr id="3" name="Content Placeholder 2"/>
          <p:cNvSpPr>
            <a:spLocks noGrp="1"/>
          </p:cNvSpPr>
          <p:nvPr>
            <p:ph idx="1"/>
          </p:nvPr>
        </p:nvSpPr>
        <p:spPr>
          <a:xfrm>
            <a:off x="381000" y="1447799"/>
            <a:ext cx="8382000" cy="4425827"/>
          </a:xfrm>
        </p:spPr>
        <p:txBody>
          <a:bodyPr/>
          <a:lstStyle/>
          <a:p>
            <a:r>
              <a:rPr lang="en-US" dirty="0" smtClean="0"/>
              <a:t>Two Dimensional View of Curriculum</a:t>
            </a:r>
          </a:p>
          <a:p>
            <a:pPr lvl="1"/>
            <a:r>
              <a:rPr lang="en-US" dirty="0" smtClean="0"/>
              <a:t>Expanding the Level of Learning critical to curriculum development</a:t>
            </a:r>
          </a:p>
          <a:p>
            <a:pPr lvl="1"/>
            <a:r>
              <a:rPr lang="en-US" dirty="0" smtClean="0"/>
              <a:t>Viewing curriculum from 3 technology acquisition levels heightens the complexity of the curriculum</a:t>
            </a:r>
          </a:p>
          <a:p>
            <a:r>
              <a:rPr lang="en-US" dirty="0" smtClean="0"/>
              <a:t>Result:  Curriculum change in a technology based profession requires a new  prospective for both facilitators and students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Dynamics AX  Examples</a:t>
            </a:r>
            <a:endParaRPr lang="en-US" dirty="0"/>
          </a:p>
        </p:txBody>
      </p:sp>
      <p:sp>
        <p:nvSpPr>
          <p:cNvPr id="3" name="Content Placeholder 2"/>
          <p:cNvSpPr>
            <a:spLocks noGrp="1"/>
          </p:cNvSpPr>
          <p:nvPr>
            <p:ph idx="1"/>
          </p:nvPr>
        </p:nvSpPr>
        <p:spPr>
          <a:xfrm>
            <a:off x="0" y="990600"/>
            <a:ext cx="5638800" cy="2948499"/>
          </a:xfrm>
        </p:spPr>
        <p:txBody>
          <a:bodyPr/>
          <a:lstStyle/>
          <a:p>
            <a:r>
              <a:rPr lang="en-US" dirty="0" smtClean="0"/>
              <a:t>Why AX not GP</a:t>
            </a:r>
          </a:p>
          <a:p>
            <a:r>
              <a:rPr lang="en-US" dirty="0" smtClean="0"/>
              <a:t>Initial Project</a:t>
            </a:r>
          </a:p>
          <a:p>
            <a:pPr lvl="1"/>
            <a:r>
              <a:rPr lang="en-US" dirty="0" smtClean="0"/>
              <a:t>Business Cycles</a:t>
            </a:r>
          </a:p>
          <a:p>
            <a:pPr lvl="1"/>
            <a:r>
              <a:rPr lang="en-US" dirty="0" smtClean="0"/>
              <a:t>Trade vs. Sales Discounts</a:t>
            </a:r>
          </a:p>
          <a:p>
            <a:pPr lvl="1"/>
            <a:r>
              <a:rPr lang="en-US" dirty="0" smtClean="0"/>
              <a:t>Illustrate Value of Controls Early in the Course</a:t>
            </a:r>
          </a:p>
          <a:p>
            <a:endParaRPr lang="en-US" dirty="0"/>
          </a:p>
        </p:txBody>
      </p:sp>
      <p:pic>
        <p:nvPicPr>
          <p:cNvPr id="7171" name="Picture 3"/>
          <p:cNvPicPr>
            <a:picLocks noChangeAspect="1" noChangeArrowheads="1"/>
          </p:cNvPicPr>
          <p:nvPr/>
        </p:nvPicPr>
        <p:blipFill>
          <a:blip r:embed="rId2"/>
          <a:srcRect/>
          <a:stretch>
            <a:fillRect/>
          </a:stretch>
        </p:blipFill>
        <p:spPr bwMode="auto">
          <a:xfrm>
            <a:off x="5267325" y="2514600"/>
            <a:ext cx="3876675" cy="4343400"/>
          </a:xfrm>
          <a:prstGeom prst="rect">
            <a:avLst/>
          </a:prstGeom>
          <a:noFill/>
          <a:ln w="9525">
            <a:noFill/>
            <a:miter lim="800000"/>
            <a:headEnd/>
            <a:tailEnd/>
          </a:ln>
        </p:spPr>
      </p:pic>
      <p:pic>
        <p:nvPicPr>
          <p:cNvPr id="7172" name="Picture 28"/>
          <p:cNvPicPr>
            <a:picLocks noChangeAspect="1" noChangeArrowheads="1"/>
          </p:cNvPicPr>
          <p:nvPr/>
        </p:nvPicPr>
        <p:blipFill>
          <a:blip r:embed="rId3"/>
          <a:srcRect/>
          <a:stretch>
            <a:fillRect/>
          </a:stretch>
        </p:blipFill>
        <p:spPr bwMode="auto">
          <a:xfrm>
            <a:off x="66414" y="5029200"/>
            <a:ext cx="5148656" cy="1266825"/>
          </a:xfrm>
          <a:prstGeom prst="rect">
            <a:avLst/>
          </a:prstGeom>
          <a:noFill/>
          <a:ln w="9525">
            <a:noFill/>
            <a:miter lim="800000"/>
            <a:headEnd/>
            <a:tailEnd/>
          </a:ln>
        </p:spPr>
      </p:pic>
      <p:pic>
        <p:nvPicPr>
          <p:cNvPr id="7173" name="Picture 5"/>
          <p:cNvPicPr>
            <a:picLocks noChangeAspect="1" noChangeArrowheads="1"/>
          </p:cNvPicPr>
          <p:nvPr/>
        </p:nvPicPr>
        <p:blipFill>
          <a:blip r:embed="rId4"/>
          <a:srcRect/>
          <a:stretch>
            <a:fillRect/>
          </a:stretch>
        </p:blipFill>
        <p:spPr bwMode="auto">
          <a:xfrm>
            <a:off x="4876800" y="1410056"/>
            <a:ext cx="3886200" cy="5447944"/>
          </a:xfrm>
          <a:prstGeom prst="rect">
            <a:avLst/>
          </a:prstGeom>
          <a:noFill/>
          <a:ln w="9525">
            <a:noFill/>
            <a:miter lim="800000"/>
            <a:headEnd/>
            <a:tailEnd/>
          </a:ln>
        </p:spPr>
      </p:pic>
      <p:pic>
        <p:nvPicPr>
          <p:cNvPr id="7174" name="Picture 6"/>
          <p:cNvPicPr>
            <a:picLocks noChangeAspect="1" noChangeArrowheads="1"/>
          </p:cNvPicPr>
          <p:nvPr/>
        </p:nvPicPr>
        <p:blipFill>
          <a:blip r:embed="rId5"/>
          <a:srcRect/>
          <a:stretch>
            <a:fillRect/>
          </a:stretch>
        </p:blipFill>
        <p:spPr bwMode="auto">
          <a:xfrm>
            <a:off x="0" y="1570290"/>
            <a:ext cx="8382000" cy="528771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7173"/>
                                        </p:tgtEl>
                                        <p:attrNameLst>
                                          <p:attrName>style.visibility</p:attrName>
                                        </p:attrNameLst>
                                      </p:cBhvr>
                                      <p:to>
                                        <p:strVal val="visible"/>
                                      </p:to>
                                    </p:set>
                                    <p:anim calcmode="lin" valueType="num">
                                      <p:cBhvr>
                                        <p:cTn id="31" dur="1000" fill="hold"/>
                                        <p:tgtEl>
                                          <p:spTgt spid="7173"/>
                                        </p:tgtEl>
                                        <p:attrNameLst>
                                          <p:attrName>ppt_w</p:attrName>
                                        </p:attrNameLst>
                                      </p:cBhvr>
                                      <p:tavLst>
                                        <p:tav tm="0">
                                          <p:val>
                                            <p:strVal val="#ppt_w*0.70"/>
                                          </p:val>
                                        </p:tav>
                                        <p:tav tm="100000">
                                          <p:val>
                                            <p:strVal val="#ppt_w"/>
                                          </p:val>
                                        </p:tav>
                                      </p:tavLst>
                                    </p:anim>
                                    <p:anim calcmode="lin" valueType="num">
                                      <p:cBhvr>
                                        <p:cTn id="32" dur="1000" fill="hold"/>
                                        <p:tgtEl>
                                          <p:spTgt spid="7173"/>
                                        </p:tgtEl>
                                        <p:attrNameLst>
                                          <p:attrName>ppt_h</p:attrName>
                                        </p:attrNameLst>
                                      </p:cBhvr>
                                      <p:tavLst>
                                        <p:tav tm="0">
                                          <p:val>
                                            <p:strVal val="#ppt_h"/>
                                          </p:val>
                                        </p:tav>
                                        <p:tav tm="100000">
                                          <p:val>
                                            <p:strVal val="#ppt_h"/>
                                          </p:val>
                                        </p:tav>
                                      </p:tavLst>
                                    </p:anim>
                                    <p:animEffect transition="in" filter="fade">
                                      <p:cBhvr>
                                        <p:cTn id="33" dur="1000"/>
                                        <p:tgtEl>
                                          <p:spTgt spid="717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nodeType="clickEffect">
                                  <p:stCondLst>
                                    <p:cond delay="0"/>
                                  </p:stCondLst>
                                  <p:childTnLst>
                                    <p:anim calcmode="lin" valueType="num">
                                      <p:cBhvr>
                                        <p:cTn id="37" dur="1000"/>
                                        <p:tgtEl>
                                          <p:spTgt spid="7173"/>
                                        </p:tgtEl>
                                        <p:attrNameLst>
                                          <p:attrName>ppt_w</p:attrName>
                                        </p:attrNameLst>
                                      </p:cBhvr>
                                      <p:tavLst>
                                        <p:tav tm="0">
                                          <p:val>
                                            <p:strVal val="ppt_w"/>
                                          </p:val>
                                        </p:tav>
                                        <p:tav tm="100000">
                                          <p:val>
                                            <p:strVal val="ppt_w*0.70"/>
                                          </p:val>
                                        </p:tav>
                                      </p:tavLst>
                                    </p:anim>
                                    <p:anim calcmode="lin" valueType="num">
                                      <p:cBhvr>
                                        <p:cTn id="38" dur="1000"/>
                                        <p:tgtEl>
                                          <p:spTgt spid="7173"/>
                                        </p:tgtEl>
                                        <p:attrNameLst>
                                          <p:attrName>ppt_h</p:attrName>
                                        </p:attrNameLst>
                                      </p:cBhvr>
                                      <p:tavLst>
                                        <p:tav tm="0">
                                          <p:val>
                                            <p:strVal val="ppt_h"/>
                                          </p:val>
                                        </p:tav>
                                        <p:tav tm="100000">
                                          <p:val>
                                            <p:strVal val="ppt_h"/>
                                          </p:val>
                                        </p:tav>
                                      </p:tavLst>
                                    </p:anim>
                                    <p:animEffect transition="out" filter="fade">
                                      <p:cBhvr>
                                        <p:cTn id="39" dur="1000"/>
                                        <p:tgtEl>
                                          <p:spTgt spid="7173"/>
                                        </p:tgtEl>
                                      </p:cBhvr>
                                    </p:animEffect>
                                    <p:set>
                                      <p:cBhvr>
                                        <p:cTn id="40" dur="1" fill="hold">
                                          <p:stCondLst>
                                            <p:cond delay="999"/>
                                          </p:stCondLst>
                                        </p:cTn>
                                        <p:tgtEl>
                                          <p:spTgt spid="7173"/>
                                        </p:tgtEl>
                                        <p:attrNameLst>
                                          <p:attrName>style.visibility</p:attrName>
                                        </p:attrNameLst>
                                      </p:cBhvr>
                                      <p:to>
                                        <p:strVal val="hidden"/>
                                      </p:to>
                                    </p:set>
                                  </p:childTnLst>
                                </p:cTn>
                              </p:par>
                            </p:childTnLst>
                          </p:cTn>
                        </p:par>
                        <p:par>
                          <p:cTn id="41" fill="hold">
                            <p:stCondLst>
                              <p:cond delay="1000"/>
                            </p:stCondLst>
                            <p:childTnLst>
                              <p:par>
                                <p:cTn id="42" presetID="55" presetClass="entr" presetSubtype="0" fill="hold" nodeType="afterEffect">
                                  <p:stCondLst>
                                    <p:cond delay="0"/>
                                  </p:stCondLst>
                                  <p:childTnLst>
                                    <p:set>
                                      <p:cBhvr>
                                        <p:cTn id="43" dur="1" fill="hold">
                                          <p:stCondLst>
                                            <p:cond delay="0"/>
                                          </p:stCondLst>
                                        </p:cTn>
                                        <p:tgtEl>
                                          <p:spTgt spid="7174"/>
                                        </p:tgtEl>
                                        <p:attrNameLst>
                                          <p:attrName>style.visibility</p:attrName>
                                        </p:attrNameLst>
                                      </p:cBhvr>
                                      <p:to>
                                        <p:strVal val="visible"/>
                                      </p:to>
                                    </p:set>
                                    <p:anim calcmode="lin" valueType="num">
                                      <p:cBhvr>
                                        <p:cTn id="44" dur="1000" fill="hold"/>
                                        <p:tgtEl>
                                          <p:spTgt spid="7174"/>
                                        </p:tgtEl>
                                        <p:attrNameLst>
                                          <p:attrName>ppt_w</p:attrName>
                                        </p:attrNameLst>
                                      </p:cBhvr>
                                      <p:tavLst>
                                        <p:tav tm="0">
                                          <p:val>
                                            <p:strVal val="#ppt_w*0.70"/>
                                          </p:val>
                                        </p:tav>
                                        <p:tav tm="100000">
                                          <p:val>
                                            <p:strVal val="#ppt_w"/>
                                          </p:val>
                                        </p:tav>
                                      </p:tavLst>
                                    </p:anim>
                                    <p:anim calcmode="lin" valueType="num">
                                      <p:cBhvr>
                                        <p:cTn id="45" dur="1000" fill="hold"/>
                                        <p:tgtEl>
                                          <p:spTgt spid="7174"/>
                                        </p:tgtEl>
                                        <p:attrNameLst>
                                          <p:attrName>ppt_h</p:attrName>
                                        </p:attrNameLst>
                                      </p:cBhvr>
                                      <p:tavLst>
                                        <p:tav tm="0">
                                          <p:val>
                                            <p:strVal val="#ppt_h"/>
                                          </p:val>
                                        </p:tav>
                                        <p:tav tm="100000">
                                          <p:val>
                                            <p:strVal val="#ppt_h"/>
                                          </p:val>
                                        </p:tav>
                                      </p:tavLst>
                                    </p:anim>
                                    <p:animEffect transition="in" filter="fade">
                                      <p:cBhvr>
                                        <p:cTn id="46" dur="1000"/>
                                        <p:tgtEl>
                                          <p:spTgt spid="7174"/>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xit" presetSubtype="0" fill="hold" nodeType="clickEffect">
                                  <p:stCondLst>
                                    <p:cond delay="0"/>
                                  </p:stCondLst>
                                  <p:childTnLst>
                                    <p:anim calcmode="lin" valueType="num">
                                      <p:cBhvr>
                                        <p:cTn id="50" dur="1000"/>
                                        <p:tgtEl>
                                          <p:spTgt spid="7174"/>
                                        </p:tgtEl>
                                        <p:attrNameLst>
                                          <p:attrName>ppt_w</p:attrName>
                                        </p:attrNameLst>
                                      </p:cBhvr>
                                      <p:tavLst>
                                        <p:tav tm="0">
                                          <p:val>
                                            <p:strVal val="ppt_w"/>
                                          </p:val>
                                        </p:tav>
                                        <p:tav tm="100000">
                                          <p:val>
                                            <p:strVal val="ppt_w*0.70"/>
                                          </p:val>
                                        </p:tav>
                                      </p:tavLst>
                                    </p:anim>
                                    <p:anim calcmode="lin" valueType="num">
                                      <p:cBhvr>
                                        <p:cTn id="51" dur="1000"/>
                                        <p:tgtEl>
                                          <p:spTgt spid="7174"/>
                                        </p:tgtEl>
                                        <p:attrNameLst>
                                          <p:attrName>ppt_h</p:attrName>
                                        </p:attrNameLst>
                                      </p:cBhvr>
                                      <p:tavLst>
                                        <p:tav tm="0">
                                          <p:val>
                                            <p:strVal val="ppt_h"/>
                                          </p:val>
                                        </p:tav>
                                        <p:tav tm="100000">
                                          <p:val>
                                            <p:strVal val="ppt_h"/>
                                          </p:val>
                                        </p:tav>
                                      </p:tavLst>
                                    </p:anim>
                                    <p:animEffect transition="out" filter="fade">
                                      <p:cBhvr>
                                        <p:cTn id="52" dur="1000"/>
                                        <p:tgtEl>
                                          <p:spTgt spid="7174"/>
                                        </p:tgtEl>
                                      </p:cBhvr>
                                    </p:animEffect>
                                    <p:set>
                                      <p:cBhvr>
                                        <p:cTn id="53" dur="1" fill="hold">
                                          <p:stCondLst>
                                            <p:cond delay="999"/>
                                          </p:stCondLst>
                                        </p:cTn>
                                        <p:tgtEl>
                                          <p:spTgt spid="717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7171"/>
                                        </p:tgtEl>
                                        <p:attrNameLst>
                                          <p:attrName>style.visibility</p:attrName>
                                        </p:attrNameLst>
                                      </p:cBhvr>
                                      <p:to>
                                        <p:strVal val="visible"/>
                                      </p:to>
                                    </p:set>
                                    <p:anim calcmode="lin" valueType="num">
                                      <p:cBhvr>
                                        <p:cTn id="64" dur="1000" fill="hold"/>
                                        <p:tgtEl>
                                          <p:spTgt spid="7171"/>
                                        </p:tgtEl>
                                        <p:attrNameLst>
                                          <p:attrName>ppt_w</p:attrName>
                                        </p:attrNameLst>
                                      </p:cBhvr>
                                      <p:tavLst>
                                        <p:tav tm="0">
                                          <p:val>
                                            <p:strVal val="#ppt_w*0.70"/>
                                          </p:val>
                                        </p:tav>
                                        <p:tav tm="100000">
                                          <p:val>
                                            <p:strVal val="#ppt_w"/>
                                          </p:val>
                                        </p:tav>
                                      </p:tavLst>
                                    </p:anim>
                                    <p:anim calcmode="lin" valueType="num">
                                      <p:cBhvr>
                                        <p:cTn id="65" dur="1000" fill="hold"/>
                                        <p:tgtEl>
                                          <p:spTgt spid="7171"/>
                                        </p:tgtEl>
                                        <p:attrNameLst>
                                          <p:attrName>ppt_h</p:attrName>
                                        </p:attrNameLst>
                                      </p:cBhvr>
                                      <p:tavLst>
                                        <p:tav tm="0">
                                          <p:val>
                                            <p:strVal val="#ppt_h"/>
                                          </p:val>
                                        </p:tav>
                                        <p:tav tm="100000">
                                          <p:val>
                                            <p:strVal val="#ppt_h"/>
                                          </p:val>
                                        </p:tav>
                                      </p:tavLst>
                                    </p:anim>
                                    <p:animEffect transition="in" filter="fade">
                                      <p:cBhvr>
                                        <p:cTn id="66" dur="1000"/>
                                        <p:tgtEl>
                                          <p:spTgt spid="7171"/>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7172"/>
                                        </p:tgtEl>
                                        <p:attrNameLst>
                                          <p:attrName>style.visibility</p:attrName>
                                        </p:attrNameLst>
                                      </p:cBhvr>
                                      <p:to>
                                        <p:strVal val="visible"/>
                                      </p:to>
                                    </p:set>
                                    <p:anim calcmode="lin" valueType="num">
                                      <p:cBhvr>
                                        <p:cTn id="71" dur="1000" fill="hold"/>
                                        <p:tgtEl>
                                          <p:spTgt spid="7172"/>
                                        </p:tgtEl>
                                        <p:attrNameLst>
                                          <p:attrName>ppt_w</p:attrName>
                                        </p:attrNameLst>
                                      </p:cBhvr>
                                      <p:tavLst>
                                        <p:tav tm="0">
                                          <p:val>
                                            <p:strVal val="#ppt_w*0.70"/>
                                          </p:val>
                                        </p:tav>
                                        <p:tav tm="100000">
                                          <p:val>
                                            <p:strVal val="#ppt_w"/>
                                          </p:val>
                                        </p:tav>
                                      </p:tavLst>
                                    </p:anim>
                                    <p:anim calcmode="lin" valueType="num">
                                      <p:cBhvr>
                                        <p:cTn id="72" dur="1000" fill="hold"/>
                                        <p:tgtEl>
                                          <p:spTgt spid="7172"/>
                                        </p:tgtEl>
                                        <p:attrNameLst>
                                          <p:attrName>ppt_h</p:attrName>
                                        </p:attrNameLst>
                                      </p:cBhvr>
                                      <p:tavLst>
                                        <p:tav tm="0">
                                          <p:val>
                                            <p:strVal val="#ppt_h"/>
                                          </p:val>
                                        </p:tav>
                                        <p:tav tm="100000">
                                          <p:val>
                                            <p:strVal val="#ppt_h"/>
                                          </p:val>
                                        </p:tav>
                                      </p:tavLst>
                                    </p:anim>
                                    <p:animEffect transition="in" filter="fade">
                                      <p:cBhvr>
                                        <p:cTn id="7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AX  </a:t>
            </a:r>
            <a:r>
              <a:rPr lang="en-US" dirty="0" smtClean="0"/>
              <a:t>Examples (cont.)</a:t>
            </a:r>
            <a:endParaRPr lang="en-US" dirty="0"/>
          </a:p>
        </p:txBody>
      </p:sp>
      <p:sp>
        <p:nvSpPr>
          <p:cNvPr id="3" name="Content Placeholder 2"/>
          <p:cNvSpPr>
            <a:spLocks noGrp="1"/>
          </p:cNvSpPr>
          <p:nvPr>
            <p:ph idx="1"/>
          </p:nvPr>
        </p:nvSpPr>
        <p:spPr>
          <a:xfrm>
            <a:off x="381000" y="1447799"/>
            <a:ext cx="8382000" cy="4979825"/>
          </a:xfrm>
        </p:spPr>
        <p:txBody>
          <a:bodyPr/>
          <a:lstStyle/>
          <a:p>
            <a:r>
              <a:rPr lang="en-US" dirty="0" smtClean="0"/>
              <a:t>Evaluating AX’s Internal Controls</a:t>
            </a:r>
          </a:p>
          <a:p>
            <a:pPr lvl="1"/>
            <a:r>
              <a:rPr lang="en-US" dirty="0" smtClean="0"/>
              <a:t>Undergraduate Class</a:t>
            </a:r>
          </a:p>
          <a:p>
            <a:pPr lvl="1"/>
            <a:r>
              <a:rPr lang="en-US" dirty="0" smtClean="0"/>
              <a:t>Graduate Class</a:t>
            </a:r>
          </a:p>
          <a:p>
            <a:r>
              <a:rPr lang="en-US" dirty="0" smtClean="0"/>
              <a:t>Chart of Accounts Exercise</a:t>
            </a:r>
          </a:p>
          <a:p>
            <a:r>
              <a:rPr lang="en-US" dirty="0" smtClean="0"/>
              <a:t>Programming</a:t>
            </a:r>
          </a:p>
          <a:p>
            <a:pPr lvl="1"/>
            <a:r>
              <a:rPr lang="en-US" dirty="0" smtClean="0"/>
              <a:t>Fordham, 2005</a:t>
            </a:r>
          </a:p>
          <a:p>
            <a:pPr lvl="1"/>
            <a:r>
              <a:rPr lang="en-US" dirty="0" smtClean="0"/>
              <a:t>Product Builder Exercise</a:t>
            </a:r>
          </a:p>
          <a:p>
            <a:r>
              <a:rPr lang="en-US" dirty="0" smtClean="0"/>
              <a:t>Project Module and SharePoint</a:t>
            </a:r>
          </a:p>
          <a:p>
            <a:r>
              <a:rPr lang="en-US" dirty="0" smtClean="0"/>
              <a:t>XBRL and Financial Reporting</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Expanding Usage</a:t>
            </a:r>
            <a:endParaRPr lang="en-US" dirty="0"/>
          </a:p>
        </p:txBody>
      </p:sp>
      <p:sp>
        <p:nvSpPr>
          <p:cNvPr id="5" name="Content Placeholder 4"/>
          <p:cNvSpPr>
            <a:spLocks noGrp="1"/>
          </p:cNvSpPr>
          <p:nvPr>
            <p:ph idx="1"/>
          </p:nvPr>
        </p:nvSpPr>
        <p:spPr>
          <a:xfrm>
            <a:off x="228600" y="1143001"/>
            <a:ext cx="5181600" cy="5650778"/>
          </a:xfrm>
        </p:spPr>
        <p:txBody>
          <a:bodyPr/>
          <a:lstStyle/>
          <a:p>
            <a:pPr>
              <a:spcBef>
                <a:spcPts val="0"/>
              </a:spcBef>
            </a:pPr>
            <a:r>
              <a:rPr lang="en-US" dirty="0" smtClean="0"/>
              <a:t>Divide Barriers, 2 Groups</a:t>
            </a:r>
          </a:p>
          <a:p>
            <a:pPr lvl="1">
              <a:spcBef>
                <a:spcPts val="0"/>
              </a:spcBef>
            </a:pPr>
            <a:r>
              <a:rPr lang="en-US" dirty="0" smtClean="0"/>
              <a:t>Internal </a:t>
            </a:r>
          </a:p>
          <a:p>
            <a:pPr lvl="1">
              <a:spcBef>
                <a:spcPts val="0"/>
              </a:spcBef>
            </a:pPr>
            <a:r>
              <a:rPr lang="en-US" dirty="0" smtClean="0"/>
              <a:t>External</a:t>
            </a:r>
          </a:p>
          <a:p>
            <a:pPr>
              <a:spcBef>
                <a:spcPts val="0"/>
              </a:spcBef>
            </a:pPr>
            <a:r>
              <a:rPr lang="en-US" dirty="0" smtClean="0"/>
              <a:t>Each Group, 4 Barriers</a:t>
            </a:r>
          </a:p>
          <a:p>
            <a:pPr>
              <a:spcBef>
                <a:spcPts val="0"/>
              </a:spcBef>
            </a:pPr>
            <a:r>
              <a:rPr lang="en-US" dirty="0" smtClean="0"/>
              <a:t>Internal</a:t>
            </a:r>
          </a:p>
          <a:p>
            <a:pPr lvl="1">
              <a:spcBef>
                <a:spcPts val="0"/>
              </a:spcBef>
            </a:pPr>
            <a:r>
              <a:rPr lang="en-US" dirty="0" smtClean="0"/>
              <a:t>Time</a:t>
            </a:r>
          </a:p>
          <a:p>
            <a:pPr lvl="1">
              <a:spcBef>
                <a:spcPts val="0"/>
              </a:spcBef>
            </a:pPr>
            <a:r>
              <a:rPr lang="en-US" dirty="0" smtClean="0"/>
              <a:t>Aptitude</a:t>
            </a:r>
          </a:p>
          <a:p>
            <a:pPr lvl="1">
              <a:spcBef>
                <a:spcPts val="0"/>
              </a:spcBef>
            </a:pPr>
            <a:r>
              <a:rPr lang="en-US" dirty="0" smtClean="0"/>
              <a:t>Skills </a:t>
            </a:r>
          </a:p>
          <a:p>
            <a:pPr lvl="1">
              <a:spcBef>
                <a:spcPts val="0"/>
              </a:spcBef>
            </a:pPr>
            <a:r>
              <a:rPr lang="en-US" dirty="0" smtClean="0"/>
              <a:t>Desire</a:t>
            </a:r>
          </a:p>
          <a:p>
            <a:pPr>
              <a:spcBef>
                <a:spcPts val="0"/>
              </a:spcBef>
            </a:pPr>
            <a:r>
              <a:rPr lang="en-US" dirty="0" smtClean="0"/>
              <a:t>External</a:t>
            </a:r>
          </a:p>
          <a:p>
            <a:pPr lvl="1">
              <a:spcBef>
                <a:spcPts val="0"/>
              </a:spcBef>
            </a:pPr>
            <a:r>
              <a:rPr lang="en-US" dirty="0" smtClean="0"/>
              <a:t>Academic Atmosphere</a:t>
            </a:r>
          </a:p>
          <a:p>
            <a:pPr lvl="1">
              <a:spcBef>
                <a:spcPts val="0"/>
              </a:spcBef>
            </a:pPr>
            <a:r>
              <a:rPr lang="en-US" dirty="0" smtClean="0"/>
              <a:t>Training</a:t>
            </a:r>
          </a:p>
          <a:p>
            <a:pPr lvl="1">
              <a:spcBef>
                <a:spcPts val="0"/>
              </a:spcBef>
            </a:pPr>
            <a:r>
              <a:rPr lang="en-US" dirty="0" smtClean="0"/>
              <a:t>Risk/Reward Time</a:t>
            </a:r>
          </a:p>
          <a:p>
            <a:pPr lvl="1">
              <a:spcBef>
                <a:spcPts val="0"/>
              </a:spcBef>
            </a:pPr>
            <a:r>
              <a:rPr lang="en-US" dirty="0" smtClean="0"/>
              <a:t>Technical Resources</a:t>
            </a:r>
            <a:endParaRPr lang="en-US" dirty="0"/>
          </a:p>
        </p:txBody>
      </p:sp>
      <p:graphicFrame>
        <p:nvGraphicFramePr>
          <p:cNvPr id="2051" name="Object 3"/>
          <p:cNvGraphicFramePr>
            <a:graphicFrameLocks noChangeAspect="1"/>
          </p:cNvGraphicFramePr>
          <p:nvPr/>
        </p:nvGraphicFramePr>
        <p:xfrm>
          <a:off x="4495800" y="2133600"/>
          <a:ext cx="4423233" cy="4525963"/>
        </p:xfrm>
        <a:graphic>
          <a:graphicData uri="http://schemas.openxmlformats.org/presentationml/2006/ole">
            <p:oleObj spid="_x0000_s2051" name="Visio" r:id="rId3" imgW="6018586" imgH="6182559" progId="Visio.Drawing.11">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anim calcmode="lin" valueType="num">
                                      <p:cBhvr>
                                        <p:cTn id="24" dur="1000" fill="hold"/>
                                        <p:tgtEl>
                                          <p:spTgt spid="2051"/>
                                        </p:tgtEl>
                                        <p:attrNameLst>
                                          <p:attrName>ppt_w</p:attrName>
                                        </p:attrNameLst>
                                      </p:cBhvr>
                                      <p:tavLst>
                                        <p:tav tm="0">
                                          <p:val>
                                            <p:strVal val="#ppt_w*0.70"/>
                                          </p:val>
                                        </p:tav>
                                        <p:tav tm="100000">
                                          <p:val>
                                            <p:strVal val="#ppt_w"/>
                                          </p:val>
                                        </p:tav>
                                      </p:tavLst>
                                    </p:anim>
                                    <p:anim calcmode="lin" valueType="num">
                                      <p:cBhvr>
                                        <p:cTn id="25" dur="1000" fill="hold"/>
                                        <p:tgtEl>
                                          <p:spTgt spid="2051"/>
                                        </p:tgtEl>
                                        <p:attrNameLst>
                                          <p:attrName>ppt_h</p:attrName>
                                        </p:attrNameLst>
                                      </p:cBhvr>
                                      <p:tavLst>
                                        <p:tav tm="0">
                                          <p:val>
                                            <p:strVal val="#ppt_h"/>
                                          </p:val>
                                        </p:tav>
                                        <p:tav tm="100000">
                                          <p:val>
                                            <p:strVal val="#ppt_h"/>
                                          </p:val>
                                        </p:tav>
                                      </p:tavLst>
                                    </p:anim>
                                    <p:animEffect transition="in" filter="fade">
                                      <p:cBhvr>
                                        <p:cTn id="26" dur="10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anim calcmode="lin" valueType="num">
                                      <p:cBhvr additive="base">
                                        <p:cTn id="79" dur="2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anim calcmode="lin" valueType="num">
                                      <p:cBhvr additive="base">
                                        <p:cTn id="85" dur="2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 calcmode="lin" valueType="num">
                                      <p:cBhvr additive="base">
                                        <p:cTn id="91" dur="2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Barriers</a:t>
            </a:r>
            <a:endParaRPr lang="en-US" dirty="0"/>
          </a:p>
        </p:txBody>
      </p:sp>
      <p:sp>
        <p:nvSpPr>
          <p:cNvPr id="5" name="Content Placeholder 4"/>
          <p:cNvSpPr>
            <a:spLocks noGrp="1"/>
          </p:cNvSpPr>
          <p:nvPr>
            <p:ph idx="1"/>
          </p:nvPr>
        </p:nvSpPr>
        <p:spPr>
          <a:xfrm>
            <a:off x="304800" y="1295400"/>
            <a:ext cx="8610600" cy="4191917"/>
          </a:xfrm>
        </p:spPr>
        <p:txBody>
          <a:bodyPr/>
          <a:lstStyle/>
          <a:p>
            <a:pPr>
              <a:buNone/>
            </a:pPr>
            <a:r>
              <a:rPr lang="en-US" sz="3600" dirty="0" smtClean="0">
                <a:solidFill>
                  <a:srgbClr val="FFC000"/>
                </a:solidFill>
              </a:rPr>
              <a:t>Time</a:t>
            </a:r>
          </a:p>
          <a:p>
            <a:r>
              <a:rPr lang="en-US" dirty="0" smtClean="0"/>
              <a:t>Issues</a:t>
            </a:r>
          </a:p>
          <a:p>
            <a:r>
              <a:rPr lang="en-US" dirty="0" smtClean="0"/>
              <a:t>Academic/Workplace vs. Personal</a:t>
            </a:r>
          </a:p>
          <a:p>
            <a:pPr>
              <a:buNone/>
            </a:pPr>
            <a:r>
              <a:rPr lang="en-US" sz="3600" dirty="0" smtClean="0">
                <a:solidFill>
                  <a:srgbClr val="FFC000"/>
                </a:solidFill>
              </a:rPr>
              <a:t>Aptitude</a:t>
            </a:r>
          </a:p>
          <a:p>
            <a:r>
              <a:rPr lang="en-US" dirty="0" smtClean="0"/>
              <a:t>Faculty Familiarity and Comfort with Technology</a:t>
            </a:r>
          </a:p>
          <a:p>
            <a:r>
              <a:rPr lang="en-US" dirty="0" smtClean="0"/>
              <a:t>Early </a:t>
            </a:r>
            <a:r>
              <a:rPr lang="en-US" dirty="0" smtClean="0"/>
              <a:t>adopters </a:t>
            </a:r>
            <a:r>
              <a:rPr lang="en-US" dirty="0" smtClean="0"/>
              <a:t>of Lotus/Excel</a:t>
            </a:r>
          </a:p>
          <a:p>
            <a:pPr lvl="1"/>
            <a:endParaRPr lang="en-US" dirty="0"/>
          </a:p>
        </p:txBody>
      </p:sp>
      <p:graphicFrame>
        <p:nvGraphicFramePr>
          <p:cNvPr id="3075" name="Object 3"/>
          <p:cNvGraphicFramePr>
            <a:graphicFrameLocks noChangeAspect="1"/>
          </p:cNvGraphicFramePr>
          <p:nvPr/>
        </p:nvGraphicFramePr>
        <p:xfrm>
          <a:off x="6705600" y="-1"/>
          <a:ext cx="2438400" cy="2971801"/>
        </p:xfrm>
        <a:graphic>
          <a:graphicData uri="http://schemas.openxmlformats.org/presentationml/2006/ole">
            <p:oleObj spid="_x0000_s3075" name="Visio" r:id="rId3" imgW="2559511" imgH="501887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t>
            </a:r>
            <a:r>
              <a:rPr lang="en-US" dirty="0" smtClean="0"/>
              <a:t>Barriers  (cont.)</a:t>
            </a:r>
            <a:endParaRPr lang="en-US" dirty="0"/>
          </a:p>
        </p:txBody>
      </p:sp>
      <p:sp>
        <p:nvSpPr>
          <p:cNvPr id="4" name="Content Placeholder 3"/>
          <p:cNvSpPr>
            <a:spLocks noGrp="1"/>
          </p:cNvSpPr>
          <p:nvPr>
            <p:ph idx="1"/>
          </p:nvPr>
        </p:nvSpPr>
        <p:spPr>
          <a:xfrm>
            <a:off x="228600" y="1371600"/>
            <a:ext cx="6781800" cy="6635663"/>
          </a:xfrm>
        </p:spPr>
        <p:txBody>
          <a:bodyPr/>
          <a:lstStyle/>
          <a:p>
            <a:pPr>
              <a:buNone/>
            </a:pPr>
            <a:r>
              <a:rPr lang="en-US" sz="3600" dirty="0" smtClean="0">
                <a:solidFill>
                  <a:srgbClr val="FFC000"/>
                </a:solidFill>
              </a:rPr>
              <a:t>Skills</a:t>
            </a:r>
          </a:p>
          <a:p>
            <a:r>
              <a:rPr lang="en-US" dirty="0" smtClean="0"/>
              <a:t>Aptitude sets baseline</a:t>
            </a:r>
          </a:p>
          <a:p>
            <a:r>
              <a:rPr lang="en-US" dirty="0" smtClean="0"/>
              <a:t>Comfort Level in front of students</a:t>
            </a:r>
          </a:p>
          <a:p>
            <a:r>
              <a:rPr lang="en-US" dirty="0" smtClean="0"/>
              <a:t>Time is underlying constraint</a:t>
            </a:r>
          </a:p>
          <a:p>
            <a:pPr>
              <a:buNone/>
            </a:pPr>
            <a:r>
              <a:rPr lang="en-US" sz="3600" dirty="0" smtClean="0">
                <a:solidFill>
                  <a:srgbClr val="FFC000"/>
                </a:solidFill>
              </a:rPr>
              <a:t>Desire</a:t>
            </a:r>
            <a:r>
              <a:rPr lang="en-US" dirty="0" smtClean="0"/>
              <a:t> </a:t>
            </a:r>
          </a:p>
          <a:p>
            <a:r>
              <a:rPr lang="en-US" dirty="0" smtClean="0"/>
              <a:t>Realization that a current reallocation of time will result in greater benefits in the future</a:t>
            </a:r>
          </a:p>
          <a:p>
            <a:r>
              <a:rPr lang="en-US" dirty="0" smtClean="0"/>
              <a:t>Either the greatest tool or largest barrier</a:t>
            </a:r>
          </a:p>
          <a:p>
            <a:endParaRPr lang="en-US" dirty="0" smtClean="0"/>
          </a:p>
          <a:p>
            <a:pPr lvl="1"/>
            <a:endParaRPr lang="en-US" dirty="0" smtClean="0"/>
          </a:p>
          <a:p>
            <a:pPr lvl="1"/>
            <a:endParaRPr lang="en-US" dirty="0"/>
          </a:p>
        </p:txBody>
      </p:sp>
      <p:graphicFrame>
        <p:nvGraphicFramePr>
          <p:cNvPr id="3075" name="Object 3"/>
          <p:cNvGraphicFramePr>
            <a:graphicFrameLocks noChangeAspect="1"/>
          </p:cNvGraphicFramePr>
          <p:nvPr/>
        </p:nvGraphicFramePr>
        <p:xfrm>
          <a:off x="6584950" y="0"/>
          <a:ext cx="2559050" cy="3048000"/>
        </p:xfrm>
        <a:graphic>
          <a:graphicData uri="http://schemas.openxmlformats.org/presentationml/2006/ole">
            <p:oleObj spid="_x0000_s9218" name="Visio" r:id="rId3" imgW="2559511" imgH="501887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883593"/>
          </a:xfrm>
        </p:spPr>
        <p:txBody>
          <a:bodyPr/>
          <a:lstStyle/>
          <a:p>
            <a:r>
              <a:rPr lang="en-US" dirty="0" smtClean="0"/>
              <a:t>External Barriers</a:t>
            </a:r>
            <a:r>
              <a:rPr lang="en-US" dirty="0"/>
              <a:t/>
            </a:r>
            <a:br>
              <a:rPr lang="en-US" dirty="0"/>
            </a:br>
            <a:r>
              <a:rPr lang="en-US" sz="3600" dirty="0" smtClean="0">
                <a:solidFill>
                  <a:srgbClr val="FFC000"/>
                </a:solidFill>
              </a:rPr>
              <a:t>Academic Atmosphere</a:t>
            </a:r>
            <a:r>
              <a:rPr lang="en-US" dirty="0"/>
              <a:t/>
            </a:r>
            <a:br>
              <a:rPr lang="en-US" dirty="0"/>
            </a:br>
            <a:endParaRPr lang="en-US" dirty="0"/>
          </a:p>
        </p:txBody>
      </p:sp>
      <p:sp>
        <p:nvSpPr>
          <p:cNvPr id="4" name="Content Placeholder 3"/>
          <p:cNvSpPr>
            <a:spLocks noGrp="1"/>
          </p:cNvSpPr>
          <p:nvPr>
            <p:ph idx="1"/>
          </p:nvPr>
        </p:nvSpPr>
        <p:spPr>
          <a:xfrm>
            <a:off x="381000" y="1828800"/>
            <a:ext cx="5410200" cy="3724096"/>
          </a:xfrm>
        </p:spPr>
        <p:txBody>
          <a:bodyPr/>
          <a:lstStyle/>
          <a:p>
            <a:r>
              <a:rPr lang="en-US" dirty="0" smtClean="0"/>
              <a:t>Counter-balances Desire</a:t>
            </a:r>
          </a:p>
          <a:p>
            <a:r>
              <a:rPr lang="en-US" dirty="0" smtClean="0"/>
              <a:t>AACSB Issues</a:t>
            </a:r>
          </a:p>
          <a:p>
            <a:r>
              <a:rPr lang="en-US" dirty="0" smtClean="0"/>
              <a:t>Recent Monetary Pressure</a:t>
            </a:r>
          </a:p>
          <a:p>
            <a:pPr lvl="1"/>
            <a:r>
              <a:rPr lang="en-US" dirty="0" smtClean="0"/>
              <a:t>Increase </a:t>
            </a:r>
            <a:r>
              <a:rPr lang="en-US" dirty="0" smtClean="0"/>
              <a:t>class </a:t>
            </a:r>
            <a:r>
              <a:rPr lang="en-US" dirty="0" smtClean="0"/>
              <a:t>s</a:t>
            </a:r>
            <a:r>
              <a:rPr lang="en-US" dirty="0" smtClean="0"/>
              <a:t>ize</a:t>
            </a:r>
            <a:endParaRPr lang="en-US" dirty="0" smtClean="0"/>
          </a:p>
          <a:p>
            <a:pPr lvl="1"/>
            <a:r>
              <a:rPr lang="en-US" dirty="0" smtClean="0"/>
              <a:t>Raised </a:t>
            </a:r>
            <a:r>
              <a:rPr lang="en-US" dirty="0" smtClean="0"/>
              <a:t>standard </a:t>
            </a:r>
            <a:r>
              <a:rPr lang="en-US" dirty="0" smtClean="0"/>
              <a:t>for reduced teaching load</a:t>
            </a:r>
          </a:p>
          <a:p>
            <a:pPr lvl="1"/>
            <a:r>
              <a:rPr lang="en-US" dirty="0" smtClean="0"/>
              <a:t>Publishing </a:t>
            </a:r>
            <a:r>
              <a:rPr lang="en-US" dirty="0" smtClean="0"/>
              <a:t>pressure </a:t>
            </a:r>
            <a:r>
              <a:rPr lang="en-US" dirty="0" smtClean="0"/>
              <a:t>not diminishing</a:t>
            </a:r>
          </a:p>
        </p:txBody>
      </p:sp>
      <p:graphicFrame>
        <p:nvGraphicFramePr>
          <p:cNvPr id="4098" name="Object 2"/>
          <p:cNvGraphicFramePr>
            <a:graphicFrameLocks noChangeAspect="1"/>
          </p:cNvGraphicFramePr>
          <p:nvPr/>
        </p:nvGraphicFramePr>
        <p:xfrm>
          <a:off x="5795963" y="0"/>
          <a:ext cx="3348037" cy="3425796"/>
        </p:xfrm>
        <a:graphic>
          <a:graphicData uri="http://schemas.openxmlformats.org/presentationml/2006/ole">
            <p:oleObj spid="_x0000_s4098" name="Visio" r:id="rId3" imgW="6015349" imgH="6154756"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Barriers (cont.)</a:t>
            </a:r>
            <a:endParaRPr lang="en-US" dirty="0"/>
          </a:p>
        </p:txBody>
      </p:sp>
      <p:sp>
        <p:nvSpPr>
          <p:cNvPr id="4" name="Content Placeholder 3"/>
          <p:cNvSpPr>
            <a:spLocks noGrp="1"/>
          </p:cNvSpPr>
          <p:nvPr>
            <p:ph idx="1"/>
          </p:nvPr>
        </p:nvSpPr>
        <p:spPr>
          <a:xfrm>
            <a:off x="381000" y="914400"/>
            <a:ext cx="6629400" cy="4985980"/>
          </a:xfrm>
        </p:spPr>
        <p:txBody>
          <a:bodyPr/>
          <a:lstStyle/>
          <a:p>
            <a:pPr>
              <a:buNone/>
            </a:pPr>
            <a:r>
              <a:rPr lang="en-US" sz="3600" dirty="0" smtClean="0">
                <a:solidFill>
                  <a:schemeClr val="accent1"/>
                </a:solidFill>
              </a:rPr>
              <a:t>Training</a:t>
            </a:r>
          </a:p>
          <a:p>
            <a:r>
              <a:rPr lang="en-US" dirty="0" smtClean="0"/>
              <a:t>Load issue</a:t>
            </a:r>
          </a:p>
          <a:p>
            <a:r>
              <a:rPr lang="en-US" dirty="0" smtClean="0"/>
              <a:t>On-line Tools</a:t>
            </a:r>
          </a:p>
          <a:p>
            <a:pPr lvl="1"/>
            <a:r>
              <a:rPr lang="en-US" dirty="0" smtClean="0"/>
              <a:t>Provide general training</a:t>
            </a:r>
          </a:p>
          <a:p>
            <a:pPr lvl="1"/>
            <a:r>
              <a:rPr lang="en-US" dirty="0" smtClean="0"/>
              <a:t>Limit focus on a specific process</a:t>
            </a:r>
          </a:p>
          <a:p>
            <a:r>
              <a:rPr lang="en-US" dirty="0" smtClean="0"/>
              <a:t>Loss of access to Dynamics Training Manuals</a:t>
            </a:r>
          </a:p>
          <a:p>
            <a:pPr marL="514350" indent="-514350">
              <a:buNone/>
            </a:pPr>
            <a:r>
              <a:rPr lang="en-US" sz="3600" dirty="0" smtClean="0">
                <a:solidFill>
                  <a:schemeClr val="accent1"/>
                </a:solidFill>
              </a:rPr>
              <a:t>Risk Reward</a:t>
            </a:r>
          </a:p>
          <a:p>
            <a:pPr lvl="1"/>
            <a:r>
              <a:rPr lang="en-US" dirty="0" smtClean="0"/>
              <a:t>Time, atmosphere, and internal constrains dictate</a:t>
            </a:r>
          </a:p>
        </p:txBody>
      </p:sp>
      <p:graphicFrame>
        <p:nvGraphicFramePr>
          <p:cNvPr id="4098" name="Object 2"/>
          <p:cNvGraphicFramePr>
            <a:graphicFrameLocks noChangeAspect="1"/>
          </p:cNvGraphicFramePr>
          <p:nvPr/>
        </p:nvGraphicFramePr>
        <p:xfrm>
          <a:off x="5791200" y="228600"/>
          <a:ext cx="3352800" cy="3352800"/>
        </p:xfrm>
        <a:graphic>
          <a:graphicData uri="http://schemas.openxmlformats.org/presentationml/2006/ole">
            <p:oleObj spid="_x0000_s13314" name="Visio" r:id="rId3" imgW="6015349" imgH="6154756"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1883593"/>
          </a:xfrm>
        </p:spPr>
        <p:txBody>
          <a:bodyPr/>
          <a:lstStyle/>
          <a:p>
            <a:r>
              <a:rPr lang="en-US" dirty="0"/>
              <a:t>External Barriers (cont</a:t>
            </a:r>
            <a:r>
              <a:rPr lang="en-US" dirty="0" smtClean="0"/>
              <a:t>.)</a:t>
            </a:r>
            <a:br>
              <a:rPr lang="en-US" dirty="0" smtClean="0"/>
            </a:br>
            <a:r>
              <a:rPr lang="en-US" sz="3600" dirty="0">
                <a:solidFill>
                  <a:schemeClr val="accent1"/>
                </a:solidFill>
              </a:rPr>
              <a:t>Technology</a:t>
            </a:r>
            <a:r>
              <a:rPr lang="en-US" dirty="0"/>
              <a:t/>
            </a:r>
            <a:br>
              <a:rPr lang="en-US" dirty="0"/>
            </a:br>
            <a:endParaRPr lang="en-US" dirty="0"/>
          </a:p>
        </p:txBody>
      </p:sp>
      <p:sp>
        <p:nvSpPr>
          <p:cNvPr id="5" name="Content Placeholder 4"/>
          <p:cNvSpPr>
            <a:spLocks noGrp="1"/>
          </p:cNvSpPr>
          <p:nvPr>
            <p:ph idx="1"/>
          </p:nvPr>
        </p:nvSpPr>
        <p:spPr>
          <a:xfrm>
            <a:off x="304800" y="2133600"/>
            <a:ext cx="5486400" cy="2850011"/>
          </a:xfrm>
        </p:spPr>
        <p:txBody>
          <a:bodyPr/>
          <a:lstStyle/>
          <a:p>
            <a:r>
              <a:rPr lang="en-US" dirty="0" smtClean="0"/>
              <a:t>Status of Efforts to Address</a:t>
            </a:r>
          </a:p>
          <a:p>
            <a:pPr lvl="1"/>
            <a:r>
              <a:rPr lang="en-US" dirty="0" smtClean="0"/>
              <a:t>VP image</a:t>
            </a:r>
          </a:p>
          <a:p>
            <a:pPr lvl="1"/>
            <a:r>
              <a:rPr lang="en-US" dirty="0" smtClean="0"/>
              <a:t>Partner Program</a:t>
            </a:r>
          </a:p>
          <a:p>
            <a:pPr lvl="1"/>
            <a:r>
              <a:rPr lang="en-US" dirty="0" smtClean="0"/>
              <a:t>Loss of Terminal Services</a:t>
            </a:r>
          </a:p>
          <a:p>
            <a:r>
              <a:rPr lang="en-US" dirty="0" smtClean="0"/>
              <a:t>Breaching the Firewall</a:t>
            </a:r>
          </a:p>
        </p:txBody>
      </p:sp>
      <p:graphicFrame>
        <p:nvGraphicFramePr>
          <p:cNvPr id="4098" name="Object 2"/>
          <p:cNvGraphicFramePr>
            <a:graphicFrameLocks noChangeAspect="1"/>
          </p:cNvGraphicFramePr>
          <p:nvPr/>
        </p:nvGraphicFramePr>
        <p:xfrm>
          <a:off x="5792833" y="152400"/>
          <a:ext cx="3351167" cy="3429000"/>
        </p:xfrm>
        <a:graphic>
          <a:graphicData uri="http://schemas.openxmlformats.org/presentationml/2006/ole">
            <p:oleObj spid="_x0000_s12290" name="Visio" r:id="rId3" imgW="6015349" imgH="6154756"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1"/>
            <a:ext cx="8534400" cy="1371600"/>
          </a:xfrm>
        </p:spPr>
        <p:txBody>
          <a:bodyPr/>
          <a:lstStyle/>
          <a:p>
            <a:r>
              <a:rPr lang="en-US" sz="4400" dirty="0" smtClean="0"/>
              <a:t>Dynamics as a Teaching and Learning Tool: </a:t>
            </a:r>
            <a:endParaRPr lang="en-US" sz="4400" dirty="0"/>
          </a:p>
        </p:txBody>
      </p:sp>
      <p:sp>
        <p:nvSpPr>
          <p:cNvPr id="3" name="Subtitle 2"/>
          <p:cNvSpPr>
            <a:spLocks noGrp="1"/>
          </p:cNvSpPr>
          <p:nvPr>
            <p:ph type="subTitle" idx="1"/>
          </p:nvPr>
        </p:nvSpPr>
        <p:spPr/>
        <p:txBody>
          <a:bodyPr/>
          <a:lstStyle/>
          <a:p>
            <a:r>
              <a:rPr lang="en-US" dirty="0" smtClean="0"/>
              <a:t>Richard L Banham, JD, PhD, CPA</a:t>
            </a:r>
          </a:p>
          <a:p>
            <a:r>
              <a:rPr lang="en-US" dirty="0" smtClean="0"/>
              <a:t>Associate Professor</a:t>
            </a:r>
          </a:p>
          <a:p>
            <a:r>
              <a:rPr lang="en-US" dirty="0" smtClean="0"/>
              <a:t>Accounting and Law</a:t>
            </a:r>
          </a:p>
          <a:p>
            <a:r>
              <a:rPr lang="en-US" dirty="0" smtClean="0"/>
              <a:t>Tennessee State University</a:t>
            </a:r>
            <a:endParaRPr lang="en-US" dirty="0"/>
          </a:p>
        </p:txBody>
      </p:sp>
      <p:sp>
        <p:nvSpPr>
          <p:cNvPr id="6" name="Text Placeholder 5"/>
          <p:cNvSpPr>
            <a:spLocks noGrp="1"/>
          </p:cNvSpPr>
          <p:nvPr>
            <p:ph type="body" sz="quarter" idx="10"/>
          </p:nvPr>
        </p:nvSpPr>
        <p:spPr>
          <a:xfrm>
            <a:off x="381000" y="228600"/>
            <a:ext cx="5164299" cy="276999"/>
          </a:xfrm>
        </p:spPr>
        <p:txBody>
          <a:bodyPr/>
          <a:lstStyle/>
          <a:p>
            <a:r>
              <a:rPr lang="en-US" sz="2000" dirty="0" smtClean="0"/>
              <a:t>Microsoft Dynamics Academic Preconference </a:t>
            </a:r>
            <a:endParaRPr lang="en-US" sz="2000" dirty="0"/>
          </a:p>
        </p:txBody>
      </p:sp>
      <p:sp>
        <p:nvSpPr>
          <p:cNvPr id="5" name="TextBox 4"/>
          <p:cNvSpPr txBox="1"/>
          <p:nvPr/>
        </p:nvSpPr>
        <p:spPr>
          <a:xfrm>
            <a:off x="304800" y="2819400"/>
            <a:ext cx="8534400" cy="443198"/>
          </a:xfrm>
          <a:prstGeom prst="rect">
            <a:avLst/>
          </a:prstGeom>
          <a:noFill/>
        </p:spPr>
        <p:txBody>
          <a:bodyPr wrap="square" lIns="0" tIns="0" rIns="0" bIns="0" rtlCol="0">
            <a:spAutoFit/>
          </a:bodyPr>
          <a:lstStyle/>
          <a:p>
            <a:pPr>
              <a:lnSpc>
                <a:spcPct val="90000"/>
              </a:lnSpc>
            </a:pPr>
            <a:r>
              <a:rPr lang="en-US" sz="3200" dirty="0" smtClean="0">
                <a:solidFill>
                  <a:schemeClr val="accent1"/>
                </a:solidFill>
              </a:rPr>
              <a:t>The First Step—Restructuring the AIS Course</a:t>
            </a:r>
          </a:p>
        </p:txBody>
      </p:sp>
      <p:sp>
        <p:nvSpPr>
          <p:cNvPr id="7" name="Action Button: Custom 6">
            <a:hlinkClick r:id="" action="ppaction://customshow?id=1" highlightClick="1"/>
          </p:cNvPr>
          <p:cNvSpPr/>
          <p:nvPr/>
        </p:nvSpPr>
        <p:spPr bwMode="auto">
          <a:xfrm>
            <a:off x="6019800" y="6096000"/>
            <a:ext cx="2895600" cy="381000"/>
          </a:xfrm>
          <a:prstGeom prst="actionButtonBlank">
            <a:avLst/>
          </a:prstGeom>
          <a:solidFill>
            <a:schemeClr val="accent1">
              <a:alpha val="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cSld>
  <p:clrMapOvr>
    <a:masterClrMapping/>
  </p:clrMapOvr>
  <p:transition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Possible Solutions</a:t>
            </a:r>
            <a:br>
              <a:rPr lang="en-US" dirty="0" smtClean="0"/>
            </a:br>
            <a:r>
              <a:rPr lang="en-US" sz="3600" dirty="0" smtClean="0">
                <a:solidFill>
                  <a:srgbClr val="FFC000"/>
                </a:solidFill>
              </a:rPr>
              <a:t>Discussion Forum</a:t>
            </a:r>
            <a:endParaRPr lang="en-US" dirty="0"/>
          </a:p>
        </p:txBody>
      </p:sp>
      <p:sp>
        <p:nvSpPr>
          <p:cNvPr id="9" name="Content Placeholder 8"/>
          <p:cNvSpPr>
            <a:spLocks noGrp="1"/>
          </p:cNvSpPr>
          <p:nvPr>
            <p:ph idx="1"/>
          </p:nvPr>
        </p:nvSpPr>
        <p:spPr>
          <a:xfrm>
            <a:off x="457200" y="4191000"/>
            <a:ext cx="8382000" cy="2511457"/>
          </a:xfrm>
        </p:spPr>
        <p:txBody>
          <a:bodyPr/>
          <a:lstStyle/>
          <a:p>
            <a:r>
              <a:rPr lang="en-US" dirty="0" smtClean="0"/>
              <a:t>Recognize that DYNAAA has been active in working to provide solutions</a:t>
            </a:r>
          </a:p>
          <a:p>
            <a:r>
              <a:rPr lang="en-US" dirty="0" smtClean="0"/>
              <a:t>Discuss alternative proposals </a:t>
            </a:r>
          </a:p>
          <a:p>
            <a:r>
              <a:rPr lang="en-US" dirty="0" smtClean="0"/>
              <a:t>Based on personal experiences</a:t>
            </a:r>
          </a:p>
          <a:p>
            <a:endParaRPr lang="en-US" dirty="0"/>
          </a:p>
        </p:txBody>
      </p:sp>
      <p:graphicFrame>
        <p:nvGraphicFramePr>
          <p:cNvPr id="4098" name="Object 2"/>
          <p:cNvGraphicFramePr>
            <a:graphicFrameLocks noChangeAspect="1"/>
          </p:cNvGraphicFramePr>
          <p:nvPr/>
        </p:nvGraphicFramePr>
        <p:xfrm>
          <a:off x="4648200" y="1"/>
          <a:ext cx="4338637" cy="4122396"/>
        </p:xfrm>
        <a:graphic>
          <a:graphicData uri="http://schemas.openxmlformats.org/presentationml/2006/ole">
            <p:oleObj spid="_x0000_s11266" name="Visio" r:id="rId3" imgW="6015349" imgH="6154756" progId="Visio.Drawing.11">
              <p:embed/>
            </p:oleObj>
          </a:graphicData>
        </a:graphic>
      </p:graphicFrame>
      <p:sp>
        <p:nvSpPr>
          <p:cNvPr id="4" name="Multiply 3"/>
          <p:cNvSpPr/>
          <p:nvPr/>
        </p:nvSpPr>
        <p:spPr bwMode="auto">
          <a:xfrm>
            <a:off x="4953000" y="609600"/>
            <a:ext cx="1447800" cy="1524000"/>
          </a:xfrm>
          <a:prstGeom prst="mathMultiply">
            <a:avLst/>
          </a:prstGeom>
          <a:gradFill>
            <a:gsLst>
              <a:gs pos="0">
                <a:srgbClr val="FFF200"/>
              </a:gs>
              <a:gs pos="45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Multiply 5"/>
          <p:cNvSpPr/>
          <p:nvPr/>
        </p:nvSpPr>
        <p:spPr bwMode="auto">
          <a:xfrm>
            <a:off x="4953000" y="2133600"/>
            <a:ext cx="1447800" cy="1524000"/>
          </a:xfrm>
          <a:prstGeom prst="mathMultiply">
            <a:avLst/>
          </a:prstGeom>
          <a:gradFill>
            <a:gsLst>
              <a:gs pos="0">
                <a:srgbClr val="FFF200"/>
              </a:gs>
              <a:gs pos="45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Multiply 6"/>
          <p:cNvSpPr/>
          <p:nvPr/>
        </p:nvSpPr>
        <p:spPr bwMode="auto">
          <a:xfrm>
            <a:off x="7162800" y="533400"/>
            <a:ext cx="1447800" cy="1524000"/>
          </a:xfrm>
          <a:prstGeom prst="mathMultiply">
            <a:avLst/>
          </a:prstGeom>
          <a:gradFill>
            <a:gsLst>
              <a:gs pos="0">
                <a:srgbClr val="FFF200"/>
              </a:gs>
              <a:gs pos="45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8" name="Multiply 7"/>
          <p:cNvSpPr/>
          <p:nvPr/>
        </p:nvSpPr>
        <p:spPr bwMode="auto">
          <a:xfrm>
            <a:off x="7162800" y="2133600"/>
            <a:ext cx="1447800" cy="1524000"/>
          </a:xfrm>
          <a:prstGeom prst="mathMultiply">
            <a:avLst/>
          </a:prstGeom>
          <a:gradFill>
            <a:gsLst>
              <a:gs pos="0">
                <a:srgbClr val="FFF200"/>
              </a:gs>
              <a:gs pos="45000">
                <a:srgbClr val="FF7A00"/>
              </a:gs>
              <a:gs pos="70000">
                <a:srgbClr val="FF0300"/>
              </a:gs>
              <a:gs pos="100000">
                <a:srgbClr val="4D0808"/>
              </a:gs>
            </a:gsLst>
            <a:lin ang="162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 calcmode="lin" valueType="num">
                                      <p:cBhvr additive="base">
                                        <p:cTn id="38"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 calcmode="lin" valueType="num">
                                      <p:cBhvr additive="base">
                                        <p:cTn id="44"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Atmosphere</a:t>
            </a:r>
            <a:endParaRPr lang="en-US" dirty="0"/>
          </a:p>
        </p:txBody>
      </p:sp>
      <p:sp>
        <p:nvSpPr>
          <p:cNvPr id="3" name="Content Placeholder 2"/>
          <p:cNvSpPr>
            <a:spLocks noGrp="1"/>
          </p:cNvSpPr>
          <p:nvPr>
            <p:ph idx="1"/>
          </p:nvPr>
        </p:nvSpPr>
        <p:spPr>
          <a:xfrm>
            <a:off x="381000" y="1066800"/>
            <a:ext cx="8763000" cy="6383286"/>
          </a:xfrm>
        </p:spPr>
        <p:txBody>
          <a:bodyPr/>
          <a:lstStyle/>
          <a:p>
            <a:r>
              <a:rPr lang="en-US" dirty="0" smtClean="0"/>
              <a:t>Decision to </a:t>
            </a:r>
            <a:r>
              <a:rPr lang="en-US" dirty="0" smtClean="0"/>
              <a:t>publish proceedings</a:t>
            </a:r>
            <a:endParaRPr lang="en-US" dirty="0" smtClean="0"/>
          </a:p>
          <a:p>
            <a:r>
              <a:rPr lang="en-US" dirty="0" smtClean="0"/>
              <a:t>Facilitate joint research projects</a:t>
            </a:r>
          </a:p>
          <a:p>
            <a:r>
              <a:rPr lang="en-US" dirty="0" smtClean="0"/>
              <a:t>Support research studies –  </a:t>
            </a:r>
          </a:p>
          <a:p>
            <a:pPr lvl="1"/>
            <a:r>
              <a:rPr lang="en-US" dirty="0" smtClean="0"/>
              <a:t>Encourage User Groups, VAR’s, and Customers</a:t>
            </a:r>
          </a:p>
          <a:p>
            <a:r>
              <a:rPr lang="en-US" dirty="0" smtClean="0"/>
              <a:t>Types of Research</a:t>
            </a:r>
          </a:p>
          <a:p>
            <a:pPr lvl="1"/>
            <a:r>
              <a:rPr lang="en-US" dirty="0" smtClean="0"/>
              <a:t>Knowledge and </a:t>
            </a:r>
            <a:r>
              <a:rPr lang="en-US" dirty="0" smtClean="0"/>
              <a:t>curriculum</a:t>
            </a:r>
            <a:endParaRPr lang="en-US" dirty="0" smtClean="0"/>
          </a:p>
          <a:p>
            <a:pPr lvl="1"/>
            <a:r>
              <a:rPr lang="en-US" dirty="0" smtClean="0"/>
              <a:t>Compliance, controls, and monitoring. </a:t>
            </a:r>
          </a:p>
          <a:p>
            <a:pPr lvl="1"/>
            <a:r>
              <a:rPr lang="en-US" dirty="0" smtClean="0"/>
              <a:t>Delineation of ERP </a:t>
            </a:r>
            <a:r>
              <a:rPr lang="en-US" dirty="0" smtClean="0"/>
              <a:t>issues </a:t>
            </a:r>
            <a:r>
              <a:rPr lang="en-US" dirty="0" smtClean="0"/>
              <a:t>outside AIS  area.</a:t>
            </a:r>
          </a:p>
          <a:p>
            <a:r>
              <a:rPr lang="en-US" dirty="0" smtClean="0"/>
              <a:t>Academic and Professional Journal</a:t>
            </a:r>
          </a:p>
          <a:p>
            <a:pPr lvl="1"/>
            <a:r>
              <a:rPr lang="en-US" dirty="0" smtClean="0"/>
              <a:t>User groups and MSDN Alliance</a:t>
            </a:r>
          </a:p>
          <a:p>
            <a:pPr lvl="1"/>
            <a:r>
              <a:rPr lang="en-US" dirty="0" smtClean="0"/>
              <a:t>Editorial Board of academics and technical reviewers – Best Papers Issue</a:t>
            </a:r>
          </a:p>
          <a:p>
            <a:endParaRPr lang="en-US" dirty="0"/>
          </a:p>
        </p:txBody>
      </p:sp>
      <p:pic>
        <p:nvPicPr>
          <p:cNvPr id="47108" name="Picture 4" descr="C:\Users\rbanham\AppData\Local\Microsoft\Windows\Temporary Internet Files\Content.IE5\W1MU01CO\MPj04421770000[1].jpg"/>
          <p:cNvPicPr>
            <a:picLocks noChangeAspect="1" noChangeArrowheads="1"/>
          </p:cNvPicPr>
          <p:nvPr/>
        </p:nvPicPr>
        <p:blipFill>
          <a:blip r:embed="rId2"/>
          <a:srcRect/>
          <a:stretch>
            <a:fillRect/>
          </a:stretch>
        </p:blipFill>
        <p:spPr bwMode="auto">
          <a:xfrm>
            <a:off x="6742475" y="0"/>
            <a:ext cx="2401525" cy="21336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152400" y="1295400"/>
            <a:ext cx="8763000" cy="2474524"/>
          </a:xfrm>
        </p:spPr>
        <p:txBody>
          <a:bodyPr/>
          <a:lstStyle/>
          <a:p>
            <a:r>
              <a:rPr lang="en-US" dirty="0" smtClean="0"/>
              <a:t>Necessary Training Materials </a:t>
            </a:r>
          </a:p>
          <a:p>
            <a:pPr lvl="1"/>
            <a:r>
              <a:rPr lang="en-US" dirty="0" smtClean="0"/>
              <a:t>CD format materials</a:t>
            </a:r>
          </a:p>
          <a:p>
            <a:pPr lvl="1"/>
            <a:r>
              <a:rPr lang="en-US" dirty="0" smtClean="0"/>
              <a:t>Certified Training Program (alternative)</a:t>
            </a:r>
          </a:p>
          <a:p>
            <a:r>
              <a:rPr lang="en-US" dirty="0" smtClean="0"/>
              <a:t>Documentation tool  for teaching</a:t>
            </a:r>
          </a:p>
          <a:p>
            <a:endParaRPr lang="en-US" dirty="0"/>
          </a:p>
        </p:txBody>
      </p:sp>
      <p:pic>
        <p:nvPicPr>
          <p:cNvPr id="47108" name="Picture 4" descr="C:\Users\rbanham\AppData\Local\Microsoft\Windows\Temporary Internet Files\Content.IE5\W1MU01CO\MPj04421770000[1].jpg"/>
          <p:cNvPicPr>
            <a:picLocks noChangeAspect="1" noChangeArrowheads="1"/>
          </p:cNvPicPr>
          <p:nvPr/>
        </p:nvPicPr>
        <p:blipFill>
          <a:blip r:embed="rId2"/>
          <a:srcRect/>
          <a:stretch>
            <a:fillRect/>
          </a:stretch>
        </p:blipFill>
        <p:spPr bwMode="auto">
          <a:xfrm>
            <a:off x="6742475" y="0"/>
            <a:ext cx="2401525" cy="21336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Issues</a:t>
            </a:r>
            <a:endParaRPr lang="en-US" dirty="0"/>
          </a:p>
        </p:txBody>
      </p:sp>
      <p:sp>
        <p:nvSpPr>
          <p:cNvPr id="3" name="Content Placeholder 2"/>
          <p:cNvSpPr>
            <a:spLocks noGrp="1"/>
          </p:cNvSpPr>
          <p:nvPr>
            <p:ph idx="1"/>
          </p:nvPr>
        </p:nvSpPr>
        <p:spPr>
          <a:xfrm>
            <a:off x="0" y="990600"/>
            <a:ext cx="8763000" cy="6260175"/>
          </a:xfrm>
        </p:spPr>
        <p:txBody>
          <a:bodyPr/>
          <a:lstStyle/>
          <a:p>
            <a:r>
              <a:rPr lang="en-US" dirty="0" smtClean="0"/>
              <a:t>SharePoint Issue</a:t>
            </a:r>
          </a:p>
          <a:p>
            <a:pPr lvl="1"/>
            <a:r>
              <a:rPr lang="en-US" dirty="0" smtClean="0"/>
              <a:t>Dynamics reliance on Software</a:t>
            </a:r>
          </a:p>
          <a:p>
            <a:pPr lvl="1"/>
            <a:r>
              <a:rPr lang="en-US" dirty="0" smtClean="0"/>
              <a:t>MSDN Membership Solution</a:t>
            </a:r>
          </a:p>
          <a:p>
            <a:pPr lvl="2"/>
            <a:r>
              <a:rPr lang="en-US" dirty="0" smtClean="0"/>
              <a:t>Available to </a:t>
            </a:r>
            <a:r>
              <a:rPr lang="en-US" dirty="0" smtClean="0"/>
              <a:t>departments </a:t>
            </a:r>
            <a:r>
              <a:rPr lang="en-US" dirty="0" smtClean="0"/>
              <a:t>for a </a:t>
            </a:r>
            <a:r>
              <a:rPr lang="en-US" dirty="0" smtClean="0"/>
              <a:t>yearly </a:t>
            </a:r>
            <a:r>
              <a:rPr lang="en-US" dirty="0" smtClean="0"/>
              <a:t>f</a:t>
            </a:r>
            <a:r>
              <a:rPr lang="en-US" dirty="0" smtClean="0"/>
              <a:t>ee</a:t>
            </a:r>
            <a:endParaRPr lang="en-US" dirty="0" smtClean="0"/>
          </a:p>
          <a:p>
            <a:pPr lvl="2"/>
            <a:r>
              <a:rPr lang="en-US" dirty="0" smtClean="0"/>
              <a:t>Downloads of any licensed product available to students</a:t>
            </a:r>
          </a:p>
          <a:p>
            <a:pPr lvl="2"/>
            <a:r>
              <a:rPr lang="en-US" dirty="0" smtClean="0"/>
              <a:t> Use Visio in AIS Course for </a:t>
            </a:r>
            <a:r>
              <a:rPr lang="en-US" dirty="0" smtClean="0"/>
              <a:t>diagramming</a:t>
            </a:r>
            <a:endParaRPr lang="en-US" dirty="0" smtClean="0"/>
          </a:p>
          <a:p>
            <a:r>
              <a:rPr lang="en-US" dirty="0" smtClean="0"/>
              <a:t>State support and Hardware Needs</a:t>
            </a:r>
          </a:p>
          <a:p>
            <a:pPr lvl="1"/>
            <a:r>
              <a:rPr lang="en-US" dirty="0" smtClean="0"/>
              <a:t>Academic Configuration based on Users/Product</a:t>
            </a:r>
          </a:p>
          <a:p>
            <a:pPr lvl="2"/>
            <a:r>
              <a:rPr lang="en-US" dirty="0" smtClean="0"/>
              <a:t>Server Specifications</a:t>
            </a:r>
          </a:p>
          <a:p>
            <a:pPr lvl="2"/>
            <a:r>
              <a:rPr lang="en-US" dirty="0" smtClean="0"/>
              <a:t>Configuration  Specifications</a:t>
            </a:r>
          </a:p>
          <a:p>
            <a:pPr lvl="1"/>
            <a:r>
              <a:rPr lang="en-US" dirty="0" smtClean="0"/>
              <a:t>Mentoring Program</a:t>
            </a:r>
          </a:p>
          <a:p>
            <a:pPr lvl="1"/>
            <a:r>
              <a:rPr lang="en-US" dirty="0" smtClean="0"/>
              <a:t>Grant Program Established</a:t>
            </a:r>
          </a:p>
          <a:p>
            <a:endParaRPr lang="en-US" dirty="0"/>
          </a:p>
        </p:txBody>
      </p:sp>
      <p:pic>
        <p:nvPicPr>
          <p:cNvPr id="47108" name="Picture 4" descr="C:\Users\rbanham\AppData\Local\Microsoft\Windows\Temporary Internet Files\Content.IE5\W1MU01CO\MPj04421770000[1].jpg"/>
          <p:cNvPicPr>
            <a:picLocks noChangeAspect="1" noChangeArrowheads="1"/>
          </p:cNvPicPr>
          <p:nvPr/>
        </p:nvPicPr>
        <p:blipFill>
          <a:blip r:embed="rId2"/>
          <a:srcRect/>
          <a:stretch>
            <a:fillRect/>
          </a:stretch>
        </p:blipFill>
        <p:spPr bwMode="auto">
          <a:xfrm>
            <a:off x="6742475" y="0"/>
            <a:ext cx="2401525" cy="21336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Reward Time Barrier</a:t>
            </a:r>
            <a:endParaRPr lang="en-US" dirty="0"/>
          </a:p>
        </p:txBody>
      </p:sp>
      <p:sp>
        <p:nvSpPr>
          <p:cNvPr id="3" name="Content Placeholder 2"/>
          <p:cNvSpPr>
            <a:spLocks noGrp="1"/>
          </p:cNvSpPr>
          <p:nvPr>
            <p:ph idx="1"/>
          </p:nvPr>
        </p:nvSpPr>
        <p:spPr>
          <a:xfrm>
            <a:off x="152400" y="1295400"/>
            <a:ext cx="8763000" cy="5386090"/>
          </a:xfrm>
        </p:spPr>
        <p:txBody>
          <a:bodyPr/>
          <a:lstStyle/>
          <a:p>
            <a:r>
              <a:rPr lang="en-US" dirty="0" smtClean="0"/>
              <a:t>DYNAA Newsletter</a:t>
            </a:r>
          </a:p>
          <a:p>
            <a:pPr lvl="1"/>
            <a:r>
              <a:rPr lang="en-US" dirty="0" smtClean="0"/>
              <a:t>Highlight innovative use of Dynamics products </a:t>
            </a:r>
          </a:p>
          <a:p>
            <a:pPr lvl="1"/>
            <a:r>
              <a:rPr lang="en-US" dirty="0" smtClean="0"/>
              <a:t>Distribute newsletter to Department Heads </a:t>
            </a:r>
          </a:p>
          <a:p>
            <a:pPr lvl="1"/>
            <a:r>
              <a:rPr lang="en-US" dirty="0" smtClean="0"/>
              <a:t>Establish “Partner Needed” column</a:t>
            </a:r>
          </a:p>
          <a:p>
            <a:r>
              <a:rPr lang="en-US" dirty="0" smtClean="0"/>
              <a:t>User Groups</a:t>
            </a:r>
          </a:p>
          <a:p>
            <a:pPr lvl="1"/>
            <a:r>
              <a:rPr lang="en-US" dirty="0" smtClean="0"/>
              <a:t>Provide insight into issues </a:t>
            </a:r>
          </a:p>
          <a:p>
            <a:pPr lvl="1"/>
            <a:r>
              <a:rPr lang="en-US" dirty="0" smtClean="0"/>
              <a:t>Connect with CFO’s and </a:t>
            </a:r>
            <a:r>
              <a:rPr lang="en-US" dirty="0" smtClean="0"/>
              <a:t>others </a:t>
            </a:r>
            <a:r>
              <a:rPr lang="en-US" dirty="0" smtClean="0"/>
              <a:t>in </a:t>
            </a:r>
            <a:r>
              <a:rPr lang="en-US" dirty="0" smtClean="0"/>
              <a:t>accounting </a:t>
            </a:r>
            <a:endParaRPr lang="en-US" dirty="0" smtClean="0"/>
          </a:p>
          <a:p>
            <a:pPr lvl="1"/>
            <a:r>
              <a:rPr lang="en-US" dirty="0" smtClean="0"/>
              <a:t>Remove financial barrier of $400/year</a:t>
            </a:r>
          </a:p>
          <a:p>
            <a:r>
              <a:rPr lang="en-US" dirty="0" smtClean="0"/>
              <a:t>Change </a:t>
            </a:r>
            <a:r>
              <a:rPr lang="en-US" dirty="0" smtClean="0"/>
              <a:t>selection </a:t>
            </a:r>
            <a:r>
              <a:rPr lang="en-US" dirty="0" smtClean="0"/>
              <a:t>p</a:t>
            </a:r>
            <a:r>
              <a:rPr lang="en-US" dirty="0" smtClean="0"/>
              <a:t>rocess</a:t>
            </a:r>
            <a:r>
              <a:rPr lang="en-US" dirty="0" smtClean="0"/>
              <a:t>, Advisory Board</a:t>
            </a:r>
          </a:p>
          <a:p>
            <a:pPr lvl="1"/>
            <a:endParaRPr lang="en-US" dirty="0" smtClean="0"/>
          </a:p>
          <a:p>
            <a:endParaRPr lang="en-US" dirty="0"/>
          </a:p>
        </p:txBody>
      </p:sp>
      <p:pic>
        <p:nvPicPr>
          <p:cNvPr id="47108" name="Picture 4" descr="C:\Users\rbanham\AppData\Local\Microsoft\Windows\Temporary Internet Files\Content.IE5\W1MU01CO\MPj04421770000[1].jpg"/>
          <p:cNvPicPr>
            <a:picLocks noChangeAspect="1" noChangeArrowheads="1"/>
          </p:cNvPicPr>
          <p:nvPr/>
        </p:nvPicPr>
        <p:blipFill>
          <a:blip r:embed="rId2"/>
          <a:srcRect/>
          <a:stretch>
            <a:fillRect/>
          </a:stretch>
        </p:blipFill>
        <p:spPr bwMode="auto">
          <a:xfrm>
            <a:off x="6858000" y="0"/>
            <a:ext cx="2286001" cy="2030965"/>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382000" cy="4653582"/>
          </a:xfrm>
        </p:spPr>
        <p:txBody>
          <a:bodyPr/>
          <a:lstStyle/>
          <a:p>
            <a:pPr algn="ctr"/>
            <a:r>
              <a:rPr lang="en-US" dirty="0" smtClean="0"/>
              <a:t>Would your students benefit from any of these changes?</a:t>
            </a:r>
            <a:br>
              <a:rPr lang="en-US" dirty="0" smtClean="0"/>
            </a:br>
            <a:r>
              <a:rPr lang="en-US" dirty="0" smtClean="0"/>
              <a:t/>
            </a:r>
            <a:br>
              <a:rPr lang="en-US" dirty="0" smtClean="0"/>
            </a:br>
            <a:r>
              <a:rPr lang="en-US" dirty="0" smtClean="0"/>
              <a:t>How can I help you implement your any changes?</a:t>
            </a:r>
            <a:br>
              <a:rPr lang="en-US" dirty="0" smtClean="0"/>
            </a:br>
            <a:r>
              <a:rPr lang="en-US" dirty="0"/>
              <a:t/>
            </a:r>
            <a:br>
              <a:rPr lang="en-US" dirty="0"/>
            </a:br>
            <a:r>
              <a:rPr lang="en-US" dirty="0" smtClean="0"/>
              <a:t>Please contact me any time!</a:t>
            </a:r>
            <a:endParaRPr lang="en-US" dirty="0">
              <a:solidFill>
                <a:schemeClr val="accent1"/>
              </a:solidFill>
            </a:endParaRPr>
          </a:p>
        </p:txBody>
      </p:sp>
      <p:sp>
        <p:nvSpPr>
          <p:cNvPr id="3" name="Action Button: Custom 2">
            <a:hlinkClick r:id="" action="ppaction://hlinkshowjump?jump=endshow" highlightClick="1"/>
          </p:cNvPr>
          <p:cNvSpPr/>
          <p:nvPr/>
        </p:nvSpPr>
        <p:spPr bwMode="auto">
          <a:xfrm>
            <a:off x="0" y="0"/>
            <a:ext cx="9144000" cy="6858000"/>
          </a:xfrm>
          <a:prstGeom prst="actionButtonBlank">
            <a:avLst/>
          </a:prstGeom>
          <a:no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Failing to Learn from the Past</a:t>
            </a:r>
            <a:endParaRPr lang="en-US" i="1" dirty="0"/>
          </a:p>
        </p:txBody>
      </p:sp>
      <p:sp>
        <p:nvSpPr>
          <p:cNvPr id="3" name="Content Placeholder 2"/>
          <p:cNvSpPr>
            <a:spLocks noGrp="1"/>
          </p:cNvSpPr>
          <p:nvPr>
            <p:ph idx="1"/>
          </p:nvPr>
        </p:nvSpPr>
        <p:spPr>
          <a:xfrm>
            <a:off x="381000" y="1447798"/>
            <a:ext cx="8382000" cy="4136517"/>
          </a:xfrm>
        </p:spPr>
        <p:txBody>
          <a:bodyPr/>
          <a:lstStyle/>
          <a:p>
            <a:r>
              <a:rPr lang="en-US" dirty="0" smtClean="0"/>
              <a:t>What does the history of software in the University teach us?</a:t>
            </a:r>
          </a:p>
          <a:p>
            <a:pPr lvl="1"/>
            <a:r>
              <a:rPr lang="en-US" dirty="0" smtClean="0"/>
              <a:t>What is the general perception of teaching software in university/college courses?</a:t>
            </a:r>
          </a:p>
          <a:p>
            <a:pPr lvl="1"/>
            <a:r>
              <a:rPr lang="en-US" dirty="0" smtClean="0"/>
              <a:t>What can we learn by examining the history of office products?</a:t>
            </a:r>
          </a:p>
          <a:p>
            <a:r>
              <a:rPr lang="en-US" dirty="0" smtClean="0"/>
              <a:t>How are ERP systems utilized today?</a:t>
            </a:r>
          </a:p>
          <a:p>
            <a:r>
              <a:rPr lang="en-US" dirty="0" smtClean="0"/>
              <a:t>Are there other possible uses beyond teaching only the software?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64797"/>
          </a:xfrm>
        </p:spPr>
        <p:txBody>
          <a:bodyPr/>
          <a:lstStyle/>
          <a:p>
            <a:pPr algn="ctr"/>
            <a:r>
              <a:rPr lang="en-US" dirty="0" smtClean="0"/>
              <a:t>ERP as Teaching and Learning Tool</a:t>
            </a:r>
            <a:endParaRPr lang="en-US" dirty="0"/>
          </a:p>
        </p:txBody>
      </p:sp>
      <p:sp>
        <p:nvSpPr>
          <p:cNvPr id="3" name="Content Placeholder 2"/>
          <p:cNvSpPr>
            <a:spLocks noGrp="1"/>
          </p:cNvSpPr>
          <p:nvPr>
            <p:ph idx="1"/>
          </p:nvPr>
        </p:nvSpPr>
        <p:spPr>
          <a:xfrm>
            <a:off x="228600" y="1447799"/>
            <a:ext cx="8915400" cy="5324535"/>
          </a:xfrm>
        </p:spPr>
        <p:txBody>
          <a:bodyPr/>
          <a:lstStyle/>
          <a:p>
            <a:r>
              <a:rPr lang="en-US" dirty="0" smtClean="0"/>
              <a:t>How does teaching the concept differ from teaching the software?</a:t>
            </a:r>
          </a:p>
          <a:p>
            <a:r>
              <a:rPr lang="en-US" dirty="0" smtClean="0"/>
              <a:t>What can ERP software augment accounting principles and practices?</a:t>
            </a:r>
          </a:p>
          <a:p>
            <a:r>
              <a:rPr lang="en-US" dirty="0" smtClean="0"/>
              <a:t>How can meaningful change be implemented?</a:t>
            </a:r>
          </a:p>
          <a:p>
            <a:pPr lvl="1"/>
            <a:r>
              <a:rPr lang="en-US" dirty="0" smtClean="0"/>
              <a:t>Research on AIS Curriculum Development</a:t>
            </a:r>
          </a:p>
          <a:p>
            <a:pPr lvl="1"/>
            <a:r>
              <a:rPr lang="en-US" dirty="0" smtClean="0"/>
              <a:t>Model for Evaluating AIS Curriculum</a:t>
            </a:r>
          </a:p>
          <a:p>
            <a:pPr lvl="1"/>
            <a:r>
              <a:rPr lang="en-US" dirty="0" smtClean="0"/>
              <a:t>Uses as a teaching concept, current and future</a:t>
            </a:r>
          </a:p>
          <a:p>
            <a:pPr lvl="1"/>
            <a:r>
              <a:rPr lang="en-US" dirty="0" smtClean="0"/>
              <a:t>Barriers to </a:t>
            </a:r>
            <a:r>
              <a:rPr lang="en-US" dirty="0" smtClean="0"/>
              <a:t>implementing</a:t>
            </a:r>
            <a:endParaRPr lang="en-US" dirty="0" smtClean="0"/>
          </a:p>
          <a:p>
            <a:pPr lvl="1"/>
            <a:r>
              <a:rPr lang="en-US" dirty="0" smtClean="0"/>
              <a:t>Methods of overcoming barriers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AIS Curriculum</a:t>
            </a:r>
            <a:endParaRPr lang="en-US" dirty="0"/>
          </a:p>
        </p:txBody>
      </p:sp>
      <p:sp>
        <p:nvSpPr>
          <p:cNvPr id="3" name="Content Placeholder 2"/>
          <p:cNvSpPr>
            <a:spLocks noGrp="1"/>
          </p:cNvSpPr>
          <p:nvPr>
            <p:ph idx="1"/>
          </p:nvPr>
        </p:nvSpPr>
        <p:spPr>
          <a:xfrm>
            <a:off x="381000" y="1143000"/>
            <a:ext cx="8763000" cy="5115246"/>
          </a:xfrm>
        </p:spPr>
        <p:txBody>
          <a:bodyPr/>
          <a:lstStyle/>
          <a:p>
            <a:r>
              <a:rPr lang="en-US" dirty="0" smtClean="0"/>
              <a:t>Badua (2008) Google Search of course syllabi </a:t>
            </a:r>
          </a:p>
          <a:p>
            <a:pPr lvl="1"/>
            <a:r>
              <a:rPr lang="en-US" dirty="0" smtClean="0"/>
              <a:t>Premise representative sample </a:t>
            </a:r>
          </a:p>
          <a:p>
            <a:pPr lvl="1"/>
            <a:r>
              <a:rPr lang="en-US" dirty="0" smtClean="0"/>
              <a:t>Based on frequency of access</a:t>
            </a:r>
          </a:p>
          <a:p>
            <a:r>
              <a:rPr lang="en-US" dirty="0" smtClean="0"/>
              <a:t>Findings</a:t>
            </a:r>
          </a:p>
          <a:p>
            <a:pPr lvl="1"/>
            <a:r>
              <a:rPr lang="en-US" dirty="0" smtClean="0"/>
              <a:t>Topics listed eight in 2001 to thirty nine in 2007</a:t>
            </a:r>
          </a:p>
          <a:p>
            <a:pPr lvl="1"/>
            <a:r>
              <a:rPr lang="en-US" dirty="0" smtClean="0"/>
              <a:t>Frequency analysis -cycles/processes, controls, Microsoft Access, REA, DBMS, flow charts, Great Plains, DFDs, and e-commerce</a:t>
            </a:r>
          </a:p>
          <a:p>
            <a:r>
              <a:rPr lang="en-US" dirty="0" smtClean="0"/>
              <a:t>Results:  Current </a:t>
            </a:r>
            <a:r>
              <a:rPr lang="en-US" dirty="0" smtClean="0"/>
              <a:t>view </a:t>
            </a:r>
            <a:r>
              <a:rPr lang="en-US" dirty="0" smtClean="0"/>
              <a:t>of </a:t>
            </a:r>
            <a:r>
              <a:rPr lang="en-US" dirty="0" smtClean="0"/>
              <a:t>what </a:t>
            </a:r>
            <a:r>
              <a:rPr lang="en-US" dirty="0" smtClean="0"/>
              <a:t>AIS </a:t>
            </a:r>
            <a:r>
              <a:rPr lang="en-US" dirty="0" smtClean="0"/>
              <a:t>faculty </a:t>
            </a:r>
            <a:r>
              <a:rPr lang="en-US" dirty="0" smtClean="0"/>
              <a:t>b</a:t>
            </a:r>
            <a:r>
              <a:rPr lang="en-US" dirty="0" smtClean="0"/>
              <a:t>elieve </a:t>
            </a:r>
            <a:r>
              <a:rPr lang="en-US" dirty="0" smtClean="0"/>
              <a:t>are </a:t>
            </a:r>
            <a:r>
              <a:rPr lang="en-US" dirty="0" smtClean="0"/>
              <a:t>important </a:t>
            </a:r>
            <a:r>
              <a:rPr lang="en-US" dirty="0" smtClean="0"/>
              <a:t>t</a:t>
            </a:r>
            <a:r>
              <a:rPr lang="en-US" dirty="0" smtClean="0"/>
              <a:t>opics</a:t>
            </a:r>
            <a:endParaRPr lang="en-US" dirty="0" smtClean="0"/>
          </a:p>
          <a:p>
            <a:pPr lvl="1"/>
            <a:endParaRPr lang="en-US"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64797"/>
          </a:xfrm>
        </p:spPr>
        <p:txBody>
          <a:bodyPr/>
          <a:lstStyle/>
          <a:p>
            <a:pPr algn="ctr"/>
            <a:r>
              <a:rPr lang="en-US" dirty="0"/>
              <a:t>Research on AIS </a:t>
            </a:r>
            <a:r>
              <a:rPr lang="en-US" dirty="0" smtClean="0"/>
              <a:t>Curriculum (cont.)</a:t>
            </a:r>
            <a:endParaRPr lang="en-US" dirty="0"/>
          </a:p>
        </p:txBody>
      </p:sp>
      <p:sp>
        <p:nvSpPr>
          <p:cNvPr id="3" name="Content Placeholder 2"/>
          <p:cNvSpPr>
            <a:spLocks noGrp="1"/>
          </p:cNvSpPr>
          <p:nvPr>
            <p:ph idx="1"/>
          </p:nvPr>
        </p:nvSpPr>
        <p:spPr>
          <a:xfrm>
            <a:off x="228600" y="990600"/>
            <a:ext cx="8534400" cy="5121402"/>
          </a:xfrm>
        </p:spPr>
        <p:txBody>
          <a:bodyPr/>
          <a:lstStyle/>
          <a:p>
            <a:r>
              <a:rPr lang="en-US" dirty="0" smtClean="0"/>
              <a:t>(Dillon &amp; Kruck, 2008) Specialized AIS Degree Programs</a:t>
            </a:r>
          </a:p>
          <a:p>
            <a:r>
              <a:rPr lang="en-US" dirty="0" smtClean="0"/>
              <a:t>Survey of </a:t>
            </a:r>
            <a:r>
              <a:rPr lang="en-US" dirty="0" smtClean="0"/>
              <a:t>professions  </a:t>
            </a:r>
            <a:r>
              <a:rPr lang="en-US" dirty="0" smtClean="0"/>
              <a:t>c</a:t>
            </a:r>
            <a:r>
              <a:rPr lang="en-US" dirty="0" smtClean="0"/>
              <a:t>overs </a:t>
            </a:r>
            <a:r>
              <a:rPr lang="en-US" dirty="0" smtClean="0"/>
              <a:t>56 </a:t>
            </a:r>
            <a:r>
              <a:rPr lang="en-US" dirty="0" smtClean="0"/>
              <a:t>topics </a:t>
            </a:r>
            <a:r>
              <a:rPr lang="en-US" dirty="0" smtClean="0"/>
              <a:t>taught  in degree program</a:t>
            </a:r>
          </a:p>
          <a:p>
            <a:r>
              <a:rPr lang="en-US" dirty="0" smtClean="0"/>
              <a:t>Eight topics significantly more important </a:t>
            </a:r>
          </a:p>
          <a:p>
            <a:pPr lvl="1"/>
            <a:r>
              <a:rPr lang="en-US" dirty="0" smtClean="0"/>
              <a:t>only one on professors’ list cycles/processes. </a:t>
            </a:r>
          </a:p>
          <a:p>
            <a:pPr lvl="1"/>
            <a:r>
              <a:rPr lang="en-US" dirty="0" smtClean="0"/>
              <a:t>other seven: financial statements, accounting cycles, auditing, documentation skills (work papers), GAAP, and spreadsheets</a:t>
            </a:r>
          </a:p>
          <a:p>
            <a:r>
              <a:rPr lang="en-US" dirty="0" smtClean="0"/>
              <a:t>Result:  Professor’s views not in-sink with CPA </a:t>
            </a:r>
            <a:r>
              <a:rPr lang="en-US" dirty="0" smtClean="0"/>
              <a:t>practice </a:t>
            </a:r>
            <a:r>
              <a:rPr lang="en-US" dirty="0" smtClean="0"/>
              <a:t>and </a:t>
            </a:r>
            <a:r>
              <a:rPr lang="en-US" dirty="0" smtClean="0"/>
              <a:t>consulting </a:t>
            </a:r>
            <a:r>
              <a:rPr lang="en-US" dirty="0" smtClean="0"/>
              <a:t>p</a:t>
            </a:r>
            <a:r>
              <a:rPr lang="en-US" dirty="0" smtClean="0"/>
              <a:t>rofessionals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664797"/>
          </a:xfrm>
        </p:spPr>
        <p:txBody>
          <a:bodyPr/>
          <a:lstStyle/>
          <a:p>
            <a:pPr algn="ctr"/>
            <a:r>
              <a:rPr lang="en-US" dirty="0"/>
              <a:t>Research on AIS Curriculum (cont.)</a:t>
            </a:r>
          </a:p>
        </p:txBody>
      </p:sp>
      <p:sp>
        <p:nvSpPr>
          <p:cNvPr id="3" name="Content Placeholder 2"/>
          <p:cNvSpPr>
            <a:spLocks noGrp="1"/>
          </p:cNvSpPr>
          <p:nvPr>
            <p:ph idx="1"/>
          </p:nvPr>
        </p:nvSpPr>
        <p:spPr>
          <a:xfrm>
            <a:off x="0" y="838200"/>
            <a:ext cx="8610600" cy="5847755"/>
          </a:xfrm>
        </p:spPr>
        <p:txBody>
          <a:bodyPr/>
          <a:lstStyle/>
          <a:p>
            <a:pPr>
              <a:lnSpc>
                <a:spcPct val="100000"/>
              </a:lnSpc>
              <a:spcBef>
                <a:spcPts val="0"/>
              </a:spcBef>
            </a:pPr>
            <a:r>
              <a:rPr lang="en-US" dirty="0" smtClean="0"/>
              <a:t>Bradford, Richtermeyer, &amp; Roberts, 2007</a:t>
            </a:r>
          </a:p>
          <a:p>
            <a:pPr lvl="1">
              <a:lnSpc>
                <a:spcPct val="100000"/>
              </a:lnSpc>
              <a:spcBef>
                <a:spcPts val="0"/>
              </a:spcBef>
            </a:pPr>
            <a:r>
              <a:rPr lang="en-US" dirty="0" smtClean="0"/>
              <a:t>IMA </a:t>
            </a:r>
            <a:r>
              <a:rPr lang="en-US" dirty="0" smtClean="0"/>
              <a:t>sample </a:t>
            </a:r>
            <a:r>
              <a:rPr lang="en-US" dirty="0" smtClean="0"/>
              <a:t>not </a:t>
            </a:r>
            <a:r>
              <a:rPr lang="en-US" dirty="0" smtClean="0"/>
              <a:t>practice </a:t>
            </a:r>
            <a:r>
              <a:rPr lang="en-US" dirty="0" smtClean="0"/>
              <a:t>but </a:t>
            </a:r>
            <a:r>
              <a:rPr lang="en-US" dirty="0" smtClean="0"/>
              <a:t>business </a:t>
            </a:r>
            <a:r>
              <a:rPr lang="en-US" dirty="0" smtClean="0"/>
              <a:t>o</a:t>
            </a:r>
            <a:r>
              <a:rPr lang="en-US" dirty="0" smtClean="0"/>
              <a:t>riented </a:t>
            </a:r>
            <a:r>
              <a:rPr lang="en-US" dirty="0" smtClean="0"/>
              <a:t>with 45% Controllers or Asst. Controllers</a:t>
            </a:r>
          </a:p>
          <a:p>
            <a:pPr lvl="1">
              <a:lnSpc>
                <a:spcPct val="100000"/>
              </a:lnSpc>
              <a:spcBef>
                <a:spcPts val="0"/>
              </a:spcBef>
            </a:pPr>
            <a:r>
              <a:rPr lang="en-US" dirty="0" smtClean="0"/>
              <a:t>Focus on Systems Flowcharts, Data Flow Diagrams, E-R Diagrams, REA Models, Process Maps, and UML.</a:t>
            </a:r>
          </a:p>
          <a:p>
            <a:pPr>
              <a:lnSpc>
                <a:spcPct val="100000"/>
              </a:lnSpc>
              <a:spcBef>
                <a:spcPts val="0"/>
              </a:spcBef>
            </a:pPr>
            <a:r>
              <a:rPr lang="en-US" dirty="0" smtClean="0"/>
              <a:t>Reasons for using flowcharts:</a:t>
            </a:r>
          </a:p>
          <a:p>
            <a:pPr lvl="1">
              <a:lnSpc>
                <a:spcPct val="100000"/>
              </a:lnSpc>
              <a:spcBef>
                <a:spcPts val="0"/>
              </a:spcBef>
            </a:pPr>
            <a:r>
              <a:rPr lang="en-US" dirty="0" smtClean="0"/>
              <a:t>79 percent of professionals  describe business processes</a:t>
            </a:r>
          </a:p>
          <a:p>
            <a:pPr lvl="1">
              <a:lnSpc>
                <a:spcPct val="100000"/>
              </a:lnSpc>
              <a:spcBef>
                <a:spcPts val="0"/>
              </a:spcBef>
            </a:pPr>
            <a:r>
              <a:rPr lang="en-US" dirty="0" smtClean="0"/>
              <a:t>86 percent of professors evaluate a system</a:t>
            </a:r>
          </a:p>
          <a:p>
            <a:pPr lvl="1">
              <a:lnSpc>
                <a:spcPct val="100000"/>
              </a:lnSpc>
              <a:spcBef>
                <a:spcPts val="0"/>
              </a:spcBef>
            </a:pPr>
            <a:r>
              <a:rPr lang="en-US" dirty="0" smtClean="0"/>
              <a:t>47 percent of the texts evaluate internal controls</a:t>
            </a:r>
          </a:p>
          <a:p>
            <a:pPr>
              <a:lnSpc>
                <a:spcPct val="100000"/>
              </a:lnSpc>
              <a:spcBef>
                <a:spcPts val="0"/>
              </a:spcBef>
            </a:pPr>
            <a:r>
              <a:rPr lang="en-US" dirty="0" smtClean="0"/>
              <a:t>Results: Reasons for </a:t>
            </a:r>
            <a:r>
              <a:rPr lang="en-US" dirty="0" smtClean="0"/>
              <a:t>teaching </a:t>
            </a:r>
            <a:r>
              <a:rPr lang="en-US" dirty="0" smtClean="0"/>
              <a:t>d</a:t>
            </a:r>
            <a:r>
              <a:rPr lang="en-US" dirty="0" smtClean="0"/>
              <a:t>iagramming </a:t>
            </a:r>
            <a:r>
              <a:rPr lang="en-US" dirty="0" smtClean="0"/>
              <a:t>are not uniform</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66385"/>
          </a:xfrm>
        </p:spPr>
        <p:txBody>
          <a:bodyPr/>
          <a:lstStyle/>
          <a:p>
            <a:pPr algn="ctr"/>
            <a:r>
              <a:rPr lang="en-US" dirty="0"/>
              <a:t>Research on AIS Curriculum (cont.)</a:t>
            </a:r>
          </a:p>
        </p:txBody>
      </p:sp>
      <p:sp>
        <p:nvSpPr>
          <p:cNvPr id="3" name="Content Placeholder 2"/>
          <p:cNvSpPr>
            <a:spLocks noGrp="1"/>
          </p:cNvSpPr>
          <p:nvPr>
            <p:ph idx="1"/>
          </p:nvPr>
        </p:nvSpPr>
        <p:spPr>
          <a:xfrm>
            <a:off x="381000" y="1447799"/>
            <a:ext cx="8382000" cy="3496342"/>
          </a:xfrm>
        </p:spPr>
        <p:txBody>
          <a:bodyPr/>
          <a:lstStyle/>
          <a:p>
            <a:r>
              <a:rPr lang="en-US" dirty="0" smtClean="0"/>
              <a:t>Andrews and Wynekoop, 2004</a:t>
            </a:r>
          </a:p>
          <a:p>
            <a:r>
              <a:rPr lang="en-US" dirty="0" smtClean="0"/>
              <a:t>Model </a:t>
            </a:r>
            <a:r>
              <a:rPr lang="en-US" dirty="0" smtClean="0"/>
              <a:t>developed </a:t>
            </a:r>
            <a:r>
              <a:rPr lang="en-US" dirty="0" smtClean="0"/>
              <a:t>for MIS Curriculum by professional organizations </a:t>
            </a:r>
          </a:p>
          <a:p>
            <a:r>
              <a:rPr lang="en-US" dirty="0" smtClean="0"/>
              <a:t>CPA Vision Project </a:t>
            </a:r>
          </a:p>
          <a:p>
            <a:r>
              <a:rPr lang="en-US" dirty="0" smtClean="0"/>
              <a:t>IFA Information Systems Plan</a:t>
            </a:r>
          </a:p>
          <a:p>
            <a:r>
              <a:rPr lang="en-US" dirty="0" smtClean="0"/>
              <a:t>Phone survey of professionals delineates skills needed by new hires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Model Prior to Survey</a:t>
            </a:r>
            <a:endParaRPr lang="en-US" dirty="0"/>
          </a:p>
        </p:txBody>
      </p:sp>
      <p:graphicFrame>
        <p:nvGraphicFramePr>
          <p:cNvPr id="5125" name="Object 5"/>
          <p:cNvGraphicFramePr>
            <a:graphicFrameLocks noChangeAspect="1"/>
          </p:cNvGraphicFramePr>
          <p:nvPr/>
        </p:nvGraphicFramePr>
        <p:xfrm>
          <a:off x="3962400" y="1752600"/>
          <a:ext cx="2770870" cy="3925926"/>
        </p:xfrm>
        <a:graphic>
          <a:graphicData uri="http://schemas.openxmlformats.org/presentationml/2006/ole">
            <p:oleObj spid="_x0000_s5125" name="Visio" r:id="rId3" imgW="2423565" imgH="3029465" progId="Visio.Drawing.11">
              <p:embed/>
            </p:oleObj>
          </a:graphicData>
        </a:graphic>
      </p:graphicFrame>
      <p:sp>
        <p:nvSpPr>
          <p:cNvPr id="5126" name="Text Box 6"/>
          <p:cNvSpPr txBox="1">
            <a:spLocks noChangeArrowheads="1"/>
          </p:cNvSpPr>
          <p:nvPr/>
        </p:nvSpPr>
        <p:spPr bwMode="auto">
          <a:xfrm>
            <a:off x="1752600" y="4953000"/>
            <a:ext cx="2053254" cy="318380"/>
          </a:xfrm>
          <a:prstGeom prst="rect">
            <a:avLst/>
          </a:prstGeom>
          <a:solidFill>
            <a:srgbClr val="FFFFFF">
              <a:alpha val="0"/>
            </a:srgbClr>
          </a:solidFill>
          <a:ln w="38100">
            <a:noFill/>
            <a:miter lim="800000"/>
            <a:headEnd/>
            <a:tailEnd/>
          </a:ln>
          <a:effectLst/>
        </p:spPr>
        <p:txBody>
          <a:bodyPr vert="horz" wrap="none" lIns="0" tIns="64008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Comprehension/</a:t>
            </a:r>
          </a:p>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       Remembering</a:t>
            </a:r>
            <a:endParaRPr kumimoji="0" lang="en-US" sz="1400" b="1"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7" name="Text Box 7"/>
          <p:cNvSpPr txBox="1">
            <a:spLocks noChangeArrowheads="1"/>
          </p:cNvSpPr>
          <p:nvPr/>
        </p:nvSpPr>
        <p:spPr bwMode="auto">
          <a:xfrm>
            <a:off x="2162852" y="3886200"/>
            <a:ext cx="1643002" cy="344347"/>
          </a:xfrm>
          <a:prstGeom prst="rect">
            <a:avLst/>
          </a:prstGeom>
          <a:solidFill>
            <a:srgbClr val="FFFFFF">
              <a:alpha val="0"/>
            </a:srgbClr>
          </a:solidFill>
          <a:ln w="38100">
            <a:noFill/>
            <a:miter lim="800000"/>
            <a:headEnd/>
            <a:tailEnd/>
          </a:ln>
          <a:effectLst/>
        </p:spPr>
        <p:txBody>
          <a:bodyPr vert="horz" wrap="square" lIns="0" tIns="548640" rIns="0" bIns="9144" numCol="1" anchor="ctr" anchorCtr="0" compatLnSpc="1">
            <a:prstTxWarp prst="textNoShape">
              <a:avLst/>
            </a:prstTxWarp>
            <a:noAutofit/>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Analysis</a:t>
            </a:r>
          </a:p>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/Application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8" name="Text Box 8"/>
          <p:cNvSpPr txBox="1">
            <a:spLocks noChangeArrowheads="1"/>
          </p:cNvSpPr>
          <p:nvPr/>
        </p:nvSpPr>
        <p:spPr bwMode="auto">
          <a:xfrm>
            <a:off x="1868108" y="2819400"/>
            <a:ext cx="1937746" cy="460635"/>
          </a:xfrm>
          <a:prstGeom prst="rect">
            <a:avLst/>
          </a:prstGeom>
          <a:solidFill>
            <a:srgbClr val="FFFFFF">
              <a:alpha val="0"/>
            </a:srgbClr>
          </a:solidFill>
          <a:ln w="38100">
            <a:noFill/>
            <a:miter lim="800000"/>
            <a:headEnd/>
            <a:tailEnd/>
          </a:ln>
          <a:effectLst/>
        </p:spPr>
        <p:txBody>
          <a:bodyPr vert="horz" wrap="square" lIns="0" tIns="54864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Synthesis/Design</a:t>
            </a:r>
          </a:p>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 Evaluation</a:t>
            </a:r>
            <a:endParaRPr kumimoji="0" lang="en-US" sz="1400" b="1"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29" name="Text Box 9"/>
          <p:cNvSpPr txBox="1">
            <a:spLocks noChangeArrowheads="1"/>
          </p:cNvSpPr>
          <p:nvPr/>
        </p:nvSpPr>
        <p:spPr bwMode="auto">
          <a:xfrm>
            <a:off x="2819400" y="1447800"/>
            <a:ext cx="2343020" cy="460635"/>
          </a:xfrm>
          <a:prstGeom prst="rect">
            <a:avLst/>
          </a:prstGeom>
          <a:noFill/>
          <a:ln w="38100">
            <a:noFill/>
            <a:miter lim="800000"/>
            <a:headEnd/>
            <a:tailEnd/>
          </a:ln>
          <a:effectLst/>
        </p:spPr>
        <p:txBody>
          <a:bodyPr vert="horz" wrap="none" lIns="0" tIns="64008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b="1" i="1" u="none" strike="noStrike" cap="none" normalizeH="0" baseline="0" dirty="0" smtClean="0">
                <a:ln>
                  <a:noFill/>
                </a:ln>
                <a:solidFill>
                  <a:schemeClr val="tx1"/>
                </a:solidFill>
                <a:effectLst/>
                <a:latin typeface="Arial Black" pitchFamily="34" charset="0"/>
                <a:cs typeface="Arial" pitchFamily="34" charset="0"/>
              </a:rPr>
              <a:t>Impacts / </a:t>
            </a:r>
          </a:p>
          <a:p>
            <a:pPr marL="0" marR="0" lvl="0" indent="0" algn="r" defTabSz="914400" rtl="0" eaLnBrk="1" fontAlgn="base" latinLnBrk="0" hangingPunct="1">
              <a:lnSpc>
                <a:spcPct val="100000"/>
              </a:lnSpc>
              <a:spcBef>
                <a:spcPct val="0"/>
              </a:spcBef>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Interrelations</a:t>
            </a:r>
            <a:endParaRPr kumimoji="0" lang="en-US" sz="140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0" name="Text Box 10"/>
          <p:cNvSpPr txBox="1">
            <a:spLocks noChangeArrowheads="1"/>
          </p:cNvSpPr>
          <p:nvPr/>
        </p:nvSpPr>
        <p:spPr bwMode="auto">
          <a:xfrm>
            <a:off x="3070445" y="1828800"/>
            <a:ext cx="1653955" cy="556600"/>
          </a:xfrm>
          <a:prstGeom prst="rect">
            <a:avLst/>
          </a:prstGeom>
          <a:noFill/>
          <a:ln w="38100">
            <a:noFill/>
            <a:miter lim="800000"/>
            <a:headEnd/>
            <a:tailEnd/>
          </a:ln>
          <a:effectLst/>
        </p:spPr>
        <p:txBody>
          <a:bodyPr vert="horz" wrap="square" lIns="0" tIns="640080" rIns="0"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Usage</a:t>
            </a:r>
            <a:r>
              <a:rPr kumimoji="0" lang="en-US" sz="1400" b="1" i="1" u="none" strike="noStrike" cap="none" normalizeH="0" baseline="0" dirty="0" smtClean="0">
                <a:ln>
                  <a:noFill/>
                </a:ln>
                <a:solidFill>
                  <a:schemeClr val="tx1"/>
                </a:solidFill>
                <a:effectLst/>
                <a:latin typeface="Arial Black" pitchFamily="34" charset="0"/>
                <a:cs typeface="Arial" pitchFamily="34" charset="0"/>
              </a:rPr>
              <a:t> / Product</a:t>
            </a:r>
            <a:endParaRPr kumimoji="0" lang="en-US" sz="1400" b="1"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31" name="Text Box 11"/>
          <p:cNvSpPr txBox="1">
            <a:spLocks noChangeArrowheads="1"/>
          </p:cNvSpPr>
          <p:nvPr/>
        </p:nvSpPr>
        <p:spPr bwMode="auto">
          <a:xfrm>
            <a:off x="2133600" y="2209800"/>
            <a:ext cx="1770459" cy="460635"/>
          </a:xfrm>
          <a:prstGeom prst="rect">
            <a:avLst/>
          </a:prstGeom>
          <a:noFill/>
          <a:ln w="38100">
            <a:noFill/>
            <a:miter lim="800000"/>
            <a:headEnd/>
            <a:tailEnd/>
          </a:ln>
          <a:effectLst/>
        </p:spPr>
        <p:txBody>
          <a:bodyPr vert="horz" wrap="square" lIns="0" tIns="9144" rIns="9144" bIns="9144" numCol="1" anchor="ctr"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Technological /</a:t>
            </a:r>
          </a:p>
          <a:p>
            <a:pPr marL="0" marR="0" lvl="0" indent="0" algn="r" defTabSz="914400" rtl="0" eaLnBrk="1" fontAlgn="base" latinLnBrk="0" hangingPunct="1">
              <a:lnSpc>
                <a:spcPct val="100000"/>
              </a:lnSpc>
              <a:spcBef>
                <a:spcPct val="0"/>
              </a:spcBef>
              <a:buClrTx/>
              <a:buSzTx/>
              <a:buFontTx/>
              <a:buNone/>
              <a:tabLst/>
            </a:pPr>
            <a:r>
              <a:rPr kumimoji="0" lang="en-US" sz="1400" i="1" u="none" strike="noStrike" cap="none" normalizeH="0" baseline="0" dirty="0" smtClean="0">
                <a:ln>
                  <a:noFill/>
                </a:ln>
                <a:solidFill>
                  <a:schemeClr val="tx1"/>
                </a:solidFill>
                <a:effectLst/>
                <a:latin typeface="Arial Black" pitchFamily="34" charset="0"/>
                <a:cs typeface="Arial" pitchFamily="34" charset="0"/>
              </a:rPr>
              <a:t>Operational</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i="1" u="none" strike="noStrike" cap="none" normalizeH="0" baseline="0" dirty="0" smtClean="0">
                <a:ln>
                  <a:noFill/>
                </a:ln>
                <a:solidFill>
                  <a:schemeClr val="tx1"/>
                </a:solidFill>
                <a:effectLst/>
                <a:latin typeface="Calibri" pitchFamily="34" charset="0"/>
                <a:cs typeface="Arial" pitchFamily="34" charset="0"/>
              </a:rPr>
              <a:t>       </a:t>
            </a:r>
            <a:endParaRPr kumimoji="0" lang="en-US" sz="4000" i="1" u="none" strike="noStrike" cap="none" normalizeH="0" baseline="0" dirty="0" smtClean="0">
              <a:ln>
                <a:noFill/>
              </a:ln>
              <a:solidFill>
                <a:schemeClr val="tx1"/>
              </a:solidFill>
              <a:effectLst/>
              <a:latin typeface="Arial" pitchFamily="34" charset="0"/>
              <a:cs typeface="Arial" pitchFamily="34" charset="0"/>
            </a:endParaRPr>
          </a:p>
        </p:txBody>
      </p:sp>
      <p:grpSp>
        <p:nvGrpSpPr>
          <p:cNvPr id="33" name="Group 32"/>
          <p:cNvGrpSpPr/>
          <p:nvPr/>
        </p:nvGrpSpPr>
        <p:grpSpPr>
          <a:xfrm>
            <a:off x="1066800" y="1447800"/>
            <a:ext cx="2438400" cy="1219200"/>
            <a:chOff x="1600200" y="1447800"/>
            <a:chExt cx="1905000" cy="914400"/>
          </a:xfrm>
        </p:grpSpPr>
        <p:cxnSp>
          <p:nvCxnSpPr>
            <p:cNvPr id="25" name="Straight Arrow Connector 24"/>
            <p:cNvCxnSpPr/>
            <p:nvPr/>
          </p:nvCxnSpPr>
          <p:spPr>
            <a:xfrm flipV="1">
              <a:off x="1905000" y="1447800"/>
              <a:ext cx="1600200" cy="9144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0200" y="1524000"/>
              <a:ext cx="762000" cy="249299"/>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latin typeface="Arial Black" pitchFamily="34" charset="0"/>
                </a:rPr>
                <a:t>What</a:t>
              </a:r>
            </a:p>
          </p:txBody>
        </p:sp>
      </p:grpSp>
      <p:grpSp>
        <p:nvGrpSpPr>
          <p:cNvPr id="34" name="Group 33"/>
          <p:cNvGrpSpPr/>
          <p:nvPr/>
        </p:nvGrpSpPr>
        <p:grpSpPr>
          <a:xfrm>
            <a:off x="609600" y="2743200"/>
            <a:ext cx="915194" cy="2667000"/>
            <a:chOff x="762000" y="2439194"/>
            <a:chExt cx="915194" cy="2209800"/>
          </a:xfrm>
        </p:grpSpPr>
        <p:cxnSp>
          <p:nvCxnSpPr>
            <p:cNvPr id="27" name="Straight Arrow Connector 26"/>
            <p:cNvCxnSpPr/>
            <p:nvPr/>
          </p:nvCxnSpPr>
          <p:spPr>
            <a:xfrm rot="5400000" flipH="1" flipV="1">
              <a:off x="571500" y="3543300"/>
              <a:ext cx="2209800" cy="15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0" y="3276600"/>
              <a:ext cx="762000" cy="249299"/>
            </a:xfrm>
            <a:prstGeom prst="rect">
              <a:avLst/>
            </a:prstGeom>
            <a:noFill/>
          </p:spPr>
          <p:txBody>
            <a:bodyPr wrap="square" lIns="0" tIns="0" rIns="0" bIns="0" rtlCol="0">
              <a:spAutoFit/>
            </a:bodyPr>
            <a:lstStyle/>
            <a:p>
              <a:pPr>
                <a:lnSpc>
                  <a:spcPct val="90000"/>
                </a:lnSpc>
              </a:pPr>
              <a:r>
                <a:rPr lang="en-US" dirty="0" smtClean="0">
                  <a:gradFill>
                    <a:gsLst>
                      <a:gs pos="0">
                        <a:schemeClr val="tx1"/>
                      </a:gs>
                      <a:gs pos="86000">
                        <a:schemeClr val="tx1"/>
                      </a:gs>
                    </a:gsLst>
                    <a:lin ang="5400000" scaled="0"/>
                  </a:gradFill>
                  <a:latin typeface="Arial Black" pitchFamily="34" charset="0"/>
                </a:rPr>
                <a:t>How</a:t>
              </a:r>
            </a:p>
          </p:txBody>
        </p:sp>
      </p:grpSp>
      <p:sp>
        <p:nvSpPr>
          <p:cNvPr id="5141" name="Text Box 21"/>
          <p:cNvSpPr txBox="1">
            <a:spLocks noChangeArrowheads="1"/>
          </p:cNvSpPr>
          <p:nvPr/>
        </p:nvSpPr>
        <p:spPr bwMode="auto">
          <a:xfrm>
            <a:off x="6629400" y="1733551"/>
            <a:ext cx="1905000" cy="380999"/>
          </a:xfrm>
          <a:prstGeom prst="rect">
            <a:avLst/>
          </a:prstGeom>
          <a:solidFill>
            <a:srgbClr val="FFFFFF">
              <a:alpha val="0"/>
            </a:srgbClr>
          </a:solidFill>
          <a:ln w="38100">
            <a:noFill/>
            <a:miter lim="800000"/>
            <a:headEnd/>
            <a:tailEnd/>
          </a:ln>
          <a:effectLst/>
        </p:spPr>
        <p:txBody>
          <a:bodyPr vert="horz" wrap="square" lIns="0" tIns="731520" rIns="0" bIns="9144"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effectLst/>
                <a:latin typeface="Arial Black" pitchFamily="34" charset="0"/>
                <a:cs typeface="Arial" pitchFamily="34" charset="0"/>
              </a:rPr>
              <a:t>Systems Design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effectLst/>
              <a:latin typeface="Arial Black" pitchFamily="34" charset="0"/>
              <a:cs typeface="Arial" pitchFamily="34" charset="0"/>
            </a:endParaRPr>
          </a:p>
        </p:txBody>
      </p:sp>
      <p:sp>
        <p:nvSpPr>
          <p:cNvPr id="5142" name="Text Box 22"/>
          <p:cNvSpPr txBox="1">
            <a:spLocks noChangeArrowheads="1"/>
          </p:cNvSpPr>
          <p:nvPr/>
        </p:nvSpPr>
        <p:spPr bwMode="auto">
          <a:xfrm>
            <a:off x="6248400" y="1962150"/>
            <a:ext cx="2819400" cy="350519"/>
          </a:xfrm>
          <a:prstGeom prst="rect">
            <a:avLst/>
          </a:prstGeom>
          <a:solidFill>
            <a:srgbClr val="FFFFFF">
              <a:alpha val="0"/>
            </a:srgbClr>
          </a:solidFill>
          <a:ln w="38100">
            <a:noFill/>
            <a:miter lim="800000"/>
            <a:headEnd/>
            <a:tailEnd/>
          </a:ln>
          <a:effectLst/>
        </p:spPr>
        <p:txBody>
          <a:bodyPr vert="horz" wrap="square" lIns="0" tIns="73152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effectLst/>
                <a:latin typeface="Arial Black" pitchFamily="34" charset="0"/>
                <a:cs typeface="Arial" pitchFamily="34" charset="0"/>
              </a:rPr>
              <a:t>Information Systems Risks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effectLst/>
              <a:latin typeface="Arial Black" pitchFamily="34" charset="0"/>
              <a:cs typeface="Arial" pitchFamily="34" charset="0"/>
            </a:endParaRPr>
          </a:p>
        </p:txBody>
      </p:sp>
      <p:sp>
        <p:nvSpPr>
          <p:cNvPr id="5143" name="Text Box 23"/>
          <p:cNvSpPr txBox="1">
            <a:spLocks noChangeArrowheads="1"/>
          </p:cNvSpPr>
          <p:nvPr/>
        </p:nvSpPr>
        <p:spPr bwMode="auto">
          <a:xfrm>
            <a:off x="5867400" y="2190750"/>
            <a:ext cx="2438400" cy="274637"/>
          </a:xfrm>
          <a:prstGeom prst="rect">
            <a:avLst/>
          </a:prstGeom>
          <a:solidFill>
            <a:srgbClr val="FFFFFF">
              <a:alpha val="0"/>
            </a:srgbClr>
          </a:solidFill>
          <a:ln w="38100">
            <a:noFill/>
            <a:miter lim="800000"/>
            <a:headEnd/>
            <a:tailEnd/>
          </a:ln>
          <a:effectLst/>
        </p:spPr>
        <p:txBody>
          <a:bodyPr vert="horz" wrap="square" lIns="0" tIns="731520" rIns="0" bIns="9144"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effectLst/>
                <a:latin typeface="Arial Black" pitchFamily="34" charset="0"/>
                <a:cs typeface="Arial" pitchFamily="34" charset="0"/>
              </a:rPr>
              <a:t>Risks and Controls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effectLst/>
              <a:latin typeface="Arial Black" pitchFamily="34" charset="0"/>
              <a:cs typeface="Arial" pitchFamily="34" charset="0"/>
            </a:endParaRPr>
          </a:p>
        </p:txBody>
      </p:sp>
      <p:sp>
        <p:nvSpPr>
          <p:cNvPr id="5144" name="Text Box 24"/>
          <p:cNvSpPr txBox="1">
            <a:spLocks noChangeArrowheads="1"/>
          </p:cNvSpPr>
          <p:nvPr/>
        </p:nvSpPr>
        <p:spPr bwMode="auto">
          <a:xfrm>
            <a:off x="5562600" y="2419350"/>
            <a:ext cx="2362200" cy="274638"/>
          </a:xfrm>
          <a:prstGeom prst="rect">
            <a:avLst/>
          </a:prstGeom>
          <a:solidFill>
            <a:srgbClr val="FFFFFF">
              <a:alpha val="0"/>
            </a:srgbClr>
          </a:solidFill>
          <a:ln w="38100">
            <a:noFill/>
            <a:miter lim="800000"/>
            <a:headEnd/>
            <a:tailEnd/>
          </a:ln>
          <a:effectLst/>
        </p:spPr>
        <p:txBody>
          <a:bodyPr vert="horz" wrap="square" lIns="0" tIns="731520" rIns="0" bIns="9144"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effectLst/>
                <a:latin typeface="Arial Black" pitchFamily="34" charset="0"/>
                <a:cs typeface="Arial" pitchFamily="34" charset="0"/>
              </a:rPr>
              <a:t>Transaction Processing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effectLst/>
              <a:latin typeface="Arial Black" pitchFamily="34" charset="0"/>
              <a:cs typeface="Arial" pitchFamily="34" charset="0"/>
            </a:endParaRPr>
          </a:p>
        </p:txBody>
      </p:sp>
      <p:sp>
        <p:nvSpPr>
          <p:cNvPr id="5145" name="Text Box 25"/>
          <p:cNvSpPr txBox="1">
            <a:spLocks noChangeArrowheads="1"/>
          </p:cNvSpPr>
          <p:nvPr/>
        </p:nvSpPr>
        <p:spPr bwMode="auto">
          <a:xfrm>
            <a:off x="5257800" y="2724150"/>
            <a:ext cx="1985962" cy="95250"/>
          </a:xfrm>
          <a:prstGeom prst="rect">
            <a:avLst/>
          </a:prstGeom>
          <a:solidFill>
            <a:srgbClr val="FFFFFF">
              <a:alpha val="0"/>
            </a:srgbClr>
          </a:solidFill>
          <a:ln w="38100">
            <a:noFill/>
            <a:miter lim="800000"/>
            <a:headEnd/>
            <a:tailEnd/>
          </a:ln>
          <a:effectLst/>
        </p:spPr>
        <p:txBody>
          <a:bodyPr vert="horz" wrap="square" lIns="0" tIns="731520" rIns="0" bIns="9144"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effectLst/>
                <a:latin typeface="Arial Black" pitchFamily="34" charset="0"/>
                <a:cs typeface="Arial" pitchFamily="34" charset="0"/>
              </a:rPr>
              <a:t>Risk/Security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effectLst/>
              <a:latin typeface="Arial Black"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1000" fill="hold"/>
                                        <p:tgtEl>
                                          <p:spTgt spid="33"/>
                                        </p:tgtEl>
                                        <p:attrNameLst>
                                          <p:attrName>ppt_w</p:attrName>
                                        </p:attrNameLst>
                                      </p:cBhvr>
                                      <p:tavLst>
                                        <p:tav tm="0">
                                          <p:val>
                                            <p:strVal val="#ppt_w*0.70"/>
                                          </p:val>
                                        </p:tav>
                                        <p:tav tm="100000">
                                          <p:val>
                                            <p:strVal val="#ppt_w"/>
                                          </p:val>
                                        </p:tav>
                                      </p:tavLst>
                                    </p:anim>
                                    <p:anim calcmode="lin" valueType="num">
                                      <p:cBhvr>
                                        <p:cTn id="27" dur="1000" fill="hold"/>
                                        <p:tgtEl>
                                          <p:spTgt spid="33"/>
                                        </p:tgtEl>
                                        <p:attrNameLst>
                                          <p:attrName>ppt_h</p:attrName>
                                        </p:attrNameLst>
                                      </p:cBhvr>
                                      <p:tavLst>
                                        <p:tav tm="0">
                                          <p:val>
                                            <p:strVal val="#ppt_h"/>
                                          </p:val>
                                        </p:tav>
                                        <p:tav tm="100000">
                                          <p:val>
                                            <p:strVal val="#ppt_h"/>
                                          </p:val>
                                        </p:tav>
                                      </p:tavLst>
                                    </p:anim>
                                    <p:animEffect transition="in" filter="fade">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p:bldP spid="5130" grpId="0"/>
      <p:bldP spid="5131" grpId="0"/>
      <p:bldP spid="5141" grpId="0" animBg="1"/>
      <p:bldP spid="5142" grpId="0" animBg="1"/>
      <p:bldP spid="5143" grpId="0" animBg="1"/>
      <p:bldP spid="5144" grpId="0" animBg="1"/>
      <p:bldP spid="5145" grpId="0" animBg="1"/>
    </p:bldLst>
  </p:timing>
</p:sld>
</file>

<file path=ppt/theme/theme1.xml><?xml version="1.0" encoding="utf-8"?>
<a:theme xmlns:a="http://schemas.openxmlformats.org/drawingml/2006/main" name="7-20549 Convergence 2010 Concurrent Session 4x3">
  <a:themeElements>
    <a:clrScheme name="Convergence 2010_v03">
      <a:dk1>
        <a:srgbClr val="000000"/>
      </a:dk1>
      <a:lt1>
        <a:srgbClr val="FFFFFF"/>
      </a:lt1>
      <a:dk2>
        <a:srgbClr val="024981"/>
      </a:dk2>
      <a:lt2>
        <a:srgbClr val="4495D1"/>
      </a:lt2>
      <a:accent1>
        <a:srgbClr val="FFCB23"/>
      </a:accent1>
      <a:accent2>
        <a:srgbClr val="7CC366"/>
      </a:accent2>
      <a:accent3>
        <a:srgbClr val="024981"/>
      </a:accent3>
      <a:accent4>
        <a:srgbClr val="C65B3A"/>
      </a:accent4>
      <a:accent5>
        <a:srgbClr val="FF9700"/>
      </a:accent5>
      <a:accent6>
        <a:srgbClr val="41CCDF"/>
      </a:accent6>
      <a:hlink>
        <a:srgbClr val="F3EB4F"/>
      </a:hlink>
      <a:folHlink>
        <a:srgbClr val="C5F0F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3"/>
        </a:lnRef>
        <a:fillRef idx="3">
          <a:schemeClr val="accent3"/>
        </a:fillRef>
        <a:effectRef idx="3">
          <a:schemeClr val="accent3"/>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onvergence 2010 v01">
      <a:dk1>
        <a:srgbClr val="000000"/>
      </a:dk1>
      <a:lt1>
        <a:srgbClr val="FFFFFF"/>
      </a:lt1>
      <a:dk2>
        <a:srgbClr val="024981"/>
      </a:dk2>
      <a:lt2>
        <a:srgbClr val="4495D1"/>
      </a:lt2>
      <a:accent1>
        <a:srgbClr val="FFCB23"/>
      </a:accent1>
      <a:accent2>
        <a:srgbClr val="7CC366"/>
      </a:accent2>
      <a:accent3>
        <a:srgbClr val="024981"/>
      </a:accent3>
      <a:accent4>
        <a:srgbClr val="4495D1"/>
      </a:accent4>
      <a:accent5>
        <a:srgbClr val="FF9700"/>
      </a:accent5>
      <a:accent6>
        <a:srgbClr val="41CCDF"/>
      </a:accent6>
      <a:hlink>
        <a:srgbClr val="F3EB4F"/>
      </a:hlink>
      <a:folHlink>
        <a:srgbClr val="7DDDF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TotalTime>
  <Words>1205</Words>
  <Application>Microsoft Office PowerPoint</Application>
  <PresentationFormat>On-screen Show (4:3)</PresentationFormat>
  <Paragraphs>226</Paragraphs>
  <Slides>25</Slides>
  <Notes>2</Notes>
  <HiddenSlides>0</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25</vt:i4>
      </vt:variant>
      <vt:variant>
        <vt:lpstr>Custom Shows</vt:lpstr>
      </vt:variant>
      <vt:variant>
        <vt:i4>2</vt:i4>
      </vt:variant>
    </vt:vector>
  </HeadingPairs>
  <TitlesOfParts>
    <vt:vector size="30" baseType="lpstr">
      <vt:lpstr>7-20549 Convergence 2010 Concurrent Session 4x3</vt:lpstr>
      <vt:lpstr>White with Consolas font for code slides</vt:lpstr>
      <vt:lpstr>Visio</vt:lpstr>
      <vt:lpstr>Slide 1</vt:lpstr>
      <vt:lpstr>Dynamics as a Teaching and Learning Tool: </vt:lpstr>
      <vt:lpstr>Failing to Learn from the Past</vt:lpstr>
      <vt:lpstr>ERP as Teaching and Learning Tool</vt:lpstr>
      <vt:lpstr>Research on AIS Curriculum</vt:lpstr>
      <vt:lpstr>Research on AIS Curriculum (cont.)</vt:lpstr>
      <vt:lpstr>Research on AIS Curriculum (cont.)</vt:lpstr>
      <vt:lpstr>Research on AIS Curriculum (cont.)</vt:lpstr>
      <vt:lpstr>Model Prior to Survey</vt:lpstr>
      <vt:lpstr>Final Model</vt:lpstr>
      <vt:lpstr>Implications and Value of Model</vt:lpstr>
      <vt:lpstr>Dynamics AX  Examples</vt:lpstr>
      <vt:lpstr>Dynamics AX  Examples (cont.)</vt:lpstr>
      <vt:lpstr>Barriers to Expanding Usage</vt:lpstr>
      <vt:lpstr>Internal Barriers</vt:lpstr>
      <vt:lpstr>Internal Barriers  (cont.)</vt:lpstr>
      <vt:lpstr>External Barriers Academic Atmosphere </vt:lpstr>
      <vt:lpstr>External Barriers (cont.)</vt:lpstr>
      <vt:lpstr>External Barriers (cont.) Technology </vt:lpstr>
      <vt:lpstr>Possible Solutions Discussion Forum</vt:lpstr>
      <vt:lpstr>Academic Atmosphere</vt:lpstr>
      <vt:lpstr>Training</vt:lpstr>
      <vt:lpstr>Technical Issues</vt:lpstr>
      <vt:lpstr>Risk/ Reward Time Barrier</vt:lpstr>
      <vt:lpstr>Would your students benefit from any of these changes?  How can I help you implement your any changes?  Please contact me any time!</vt:lpstr>
      <vt:lpstr>Custom Show 1</vt:lpstr>
      <vt:lpstr>Custom Show 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subject>Convergence 2010</dc:subject>
  <dc:creator>&lt;Speaker Name Here&gt;</dc:creator>
  <dc:description>Template: David Griffith, Silver Fox Productions, Inc.
Formatting:
Event Date: April 24–27, 2010
Event Location: Atlanta, GA
Audience Type: Internal/External</dc:description>
  <cp:lastModifiedBy>Richard Banham, Phd, CPA</cp:lastModifiedBy>
  <cp:revision>191</cp:revision>
  <dcterms:created xsi:type="dcterms:W3CDTF">2007-08-15T21:15:21Z</dcterms:created>
  <dcterms:modified xsi:type="dcterms:W3CDTF">2010-04-10T02:46:53Z</dcterms:modified>
</cp:coreProperties>
</file>